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3"/>
  </p:sldMasterIdLst>
  <p:notesMasterIdLst>
    <p:notesMasterId r:id="rId5"/>
  </p:notesMasterIdLst>
  <p:handoutMasterIdLst>
    <p:handoutMasterId r:id="rId27"/>
  </p:handoutMasterIdLst>
  <p:sldIdLst>
    <p:sldId id="259" r:id="rId4"/>
    <p:sldId id="260" r:id="rId6"/>
    <p:sldId id="265" r:id="rId7"/>
    <p:sldId id="278" r:id="rId8"/>
    <p:sldId id="312" r:id="rId9"/>
    <p:sldId id="290" r:id="rId10"/>
    <p:sldId id="261" r:id="rId11"/>
    <p:sldId id="297" r:id="rId12"/>
    <p:sldId id="291" r:id="rId13"/>
    <p:sldId id="298" r:id="rId14"/>
    <p:sldId id="292" r:id="rId15"/>
    <p:sldId id="300" r:id="rId16"/>
    <p:sldId id="293" r:id="rId17"/>
    <p:sldId id="299" r:id="rId18"/>
    <p:sldId id="279" r:id="rId19"/>
    <p:sldId id="301" r:id="rId20"/>
    <p:sldId id="302" r:id="rId21"/>
    <p:sldId id="303" r:id="rId22"/>
    <p:sldId id="304" r:id="rId23"/>
    <p:sldId id="307" r:id="rId24"/>
    <p:sldId id="305" r:id="rId25"/>
    <p:sldId id="258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BEFF"/>
    <a:srgbClr val="8DC6FF"/>
    <a:srgbClr val="6CB4FF"/>
    <a:srgbClr val="AAE2FF"/>
    <a:srgbClr val="1552D1"/>
    <a:srgbClr val="1D41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2856" y="14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06A06A18-838D-4DE6-B0AB-A8CB5A9E96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F1A15C4D-9B8B-4C17-ABD7-30D898346C6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微软雅黑" panose="020B0503020204020204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15C4D-9B8B-4C17-ABD7-30D898346C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15C4D-9B8B-4C17-ABD7-30D898346C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15C4D-9B8B-4C17-ABD7-30D898346C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15C4D-9B8B-4C17-ABD7-30D898346C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15C4D-9B8B-4C17-ABD7-30D898346C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15C4D-9B8B-4C17-ABD7-30D898346C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15C4D-9B8B-4C17-ABD7-30D898346C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15C4D-9B8B-4C17-ABD7-30D898346C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15C4D-9B8B-4C17-ABD7-30D898346C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15C4D-9B8B-4C17-ABD7-30D898346C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A15C4D-9B8B-4C17-ABD7-30D898346C6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4F69234C-8005-45A4-8C84-ABBBD15DD1E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50536BF-E138-4C15-B0A2-9D5FB8C4F8E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246284"/>
            <a:ext cx="2844800" cy="476251"/>
          </a:xfrm>
        </p:spPr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6284"/>
            <a:ext cx="3860800" cy="476251"/>
          </a:xfrm>
        </p:spPr>
        <p:txBody>
          <a:bodyPr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6284"/>
            <a:ext cx="2844800" cy="476251"/>
          </a:xfrm>
        </p:spPr>
        <p:txBody>
          <a:bodyPr/>
          <a:p>
            <a:pPr lvl="0" fontAlgn="base"/>
            <a:fld id="{9A0DB2DC-4C9A-4742-B13C-FB6460FD3503}" type="slidenum">
              <a:rPr lang="zh-CN" altLang="en-US" sz="105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: 形状 4"/>
          <p:cNvSpPr/>
          <p:nvPr/>
        </p:nvSpPr>
        <p:spPr>
          <a:xfrm flipH="1">
            <a:off x="0" y="5538691"/>
            <a:ext cx="12192000" cy="1345091"/>
          </a:xfrm>
          <a:custGeom>
            <a:avLst/>
            <a:gdLst>
              <a:gd name="connsiteX0" fmla="*/ 10870579 w 12192000"/>
              <a:gd name="connsiteY0" fmla="*/ 1696 h 1345091"/>
              <a:gd name="connsiteX1" fmla="*/ 11966975 w 12192000"/>
              <a:gd name="connsiteY1" fmla="*/ 52649 h 1345091"/>
              <a:gd name="connsiteX2" fmla="*/ 12192000 w 12192000"/>
              <a:gd name="connsiteY2" fmla="*/ 87131 h 1345091"/>
              <a:gd name="connsiteX3" fmla="*/ 12192000 w 12192000"/>
              <a:gd name="connsiteY3" fmla="*/ 1256319 h 1345091"/>
              <a:gd name="connsiteX4" fmla="*/ 11792894 w 12192000"/>
              <a:gd name="connsiteY4" fmla="*/ 1272087 h 1345091"/>
              <a:gd name="connsiteX5" fmla="*/ 13918 w 12192000"/>
              <a:gd name="connsiteY5" fmla="*/ 1315695 h 1345091"/>
              <a:gd name="connsiteX6" fmla="*/ 0 w 12192000"/>
              <a:gd name="connsiteY6" fmla="*/ 1315478 h 1345091"/>
              <a:gd name="connsiteX7" fmla="*/ 0 w 12192000"/>
              <a:gd name="connsiteY7" fmla="*/ 845339 h 1345091"/>
              <a:gd name="connsiteX8" fmla="*/ 76619 w 12192000"/>
              <a:gd name="connsiteY8" fmla="*/ 849611 h 1345091"/>
              <a:gd name="connsiteX9" fmla="*/ 2297293 w 12192000"/>
              <a:gd name="connsiteY9" fmla="*/ 987033 h 1345091"/>
              <a:gd name="connsiteX10" fmla="*/ 5765752 w 12192000"/>
              <a:gd name="connsiteY10" fmla="*/ 977123 h 1345091"/>
              <a:gd name="connsiteX11" fmla="*/ 10027000 w 12192000"/>
              <a:gd name="connsiteY11" fmla="*/ 55504 h 1345091"/>
              <a:gd name="connsiteX12" fmla="*/ 10870579 w 12192000"/>
              <a:gd name="connsiteY12" fmla="*/ 1696 h 1345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0" h="1345091">
                <a:moveTo>
                  <a:pt x="10870579" y="1696"/>
                </a:moveTo>
                <a:cubicBezTo>
                  <a:pt x="11275181" y="-6084"/>
                  <a:pt x="11648659" y="13251"/>
                  <a:pt x="11966975" y="52649"/>
                </a:cubicBezTo>
                <a:lnTo>
                  <a:pt x="12192000" y="87131"/>
                </a:lnTo>
                <a:lnTo>
                  <a:pt x="12192000" y="1256319"/>
                </a:lnTo>
                <a:lnTo>
                  <a:pt x="11792894" y="1272087"/>
                </a:lnTo>
                <a:cubicBezTo>
                  <a:pt x="8876448" y="1367566"/>
                  <a:pt x="2926649" y="1354928"/>
                  <a:pt x="13918" y="1315695"/>
                </a:cubicBezTo>
                <a:lnTo>
                  <a:pt x="0" y="1315478"/>
                </a:lnTo>
                <a:lnTo>
                  <a:pt x="0" y="845339"/>
                </a:lnTo>
                <a:lnTo>
                  <a:pt x="76619" y="849611"/>
                </a:lnTo>
                <a:cubicBezTo>
                  <a:pt x="755713" y="893483"/>
                  <a:pt x="1603602" y="971549"/>
                  <a:pt x="2297293" y="987033"/>
                </a:cubicBezTo>
                <a:cubicBezTo>
                  <a:pt x="3407200" y="1011808"/>
                  <a:pt x="4477468" y="1132377"/>
                  <a:pt x="5765752" y="977123"/>
                </a:cubicBezTo>
                <a:cubicBezTo>
                  <a:pt x="7054036" y="821869"/>
                  <a:pt x="8865892" y="181029"/>
                  <a:pt x="10027000" y="55504"/>
                </a:cubicBezTo>
                <a:cubicBezTo>
                  <a:pt x="10317277" y="24123"/>
                  <a:pt x="10600844" y="6884"/>
                  <a:pt x="10870579" y="169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3" name="任意多边形: 形状 2"/>
          <p:cNvSpPr/>
          <p:nvPr/>
        </p:nvSpPr>
        <p:spPr>
          <a:xfrm flipV="1">
            <a:off x="0" y="0"/>
            <a:ext cx="12192000" cy="1345091"/>
          </a:xfrm>
          <a:custGeom>
            <a:avLst/>
            <a:gdLst>
              <a:gd name="connsiteX0" fmla="*/ 10870579 w 12192000"/>
              <a:gd name="connsiteY0" fmla="*/ 1696 h 1345091"/>
              <a:gd name="connsiteX1" fmla="*/ 11966975 w 12192000"/>
              <a:gd name="connsiteY1" fmla="*/ 52649 h 1345091"/>
              <a:gd name="connsiteX2" fmla="*/ 12192000 w 12192000"/>
              <a:gd name="connsiteY2" fmla="*/ 87131 h 1345091"/>
              <a:gd name="connsiteX3" fmla="*/ 12192000 w 12192000"/>
              <a:gd name="connsiteY3" fmla="*/ 1256319 h 1345091"/>
              <a:gd name="connsiteX4" fmla="*/ 11792894 w 12192000"/>
              <a:gd name="connsiteY4" fmla="*/ 1272087 h 1345091"/>
              <a:gd name="connsiteX5" fmla="*/ 13918 w 12192000"/>
              <a:gd name="connsiteY5" fmla="*/ 1315695 h 1345091"/>
              <a:gd name="connsiteX6" fmla="*/ 0 w 12192000"/>
              <a:gd name="connsiteY6" fmla="*/ 1315478 h 1345091"/>
              <a:gd name="connsiteX7" fmla="*/ 0 w 12192000"/>
              <a:gd name="connsiteY7" fmla="*/ 845339 h 1345091"/>
              <a:gd name="connsiteX8" fmla="*/ 76619 w 12192000"/>
              <a:gd name="connsiteY8" fmla="*/ 849611 h 1345091"/>
              <a:gd name="connsiteX9" fmla="*/ 2297293 w 12192000"/>
              <a:gd name="connsiteY9" fmla="*/ 987033 h 1345091"/>
              <a:gd name="connsiteX10" fmla="*/ 5765752 w 12192000"/>
              <a:gd name="connsiteY10" fmla="*/ 977123 h 1345091"/>
              <a:gd name="connsiteX11" fmla="*/ 10027000 w 12192000"/>
              <a:gd name="connsiteY11" fmla="*/ 55504 h 1345091"/>
              <a:gd name="connsiteX12" fmla="*/ 10870579 w 12192000"/>
              <a:gd name="connsiteY12" fmla="*/ 1696 h 1345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192000" h="1345091">
                <a:moveTo>
                  <a:pt x="10870579" y="1696"/>
                </a:moveTo>
                <a:cubicBezTo>
                  <a:pt x="11275181" y="-6084"/>
                  <a:pt x="11648659" y="13251"/>
                  <a:pt x="11966975" y="52649"/>
                </a:cubicBezTo>
                <a:lnTo>
                  <a:pt x="12192000" y="87131"/>
                </a:lnTo>
                <a:lnTo>
                  <a:pt x="12192000" y="1256319"/>
                </a:lnTo>
                <a:lnTo>
                  <a:pt x="11792894" y="1272087"/>
                </a:lnTo>
                <a:cubicBezTo>
                  <a:pt x="8876448" y="1367566"/>
                  <a:pt x="2926649" y="1354928"/>
                  <a:pt x="13918" y="1315695"/>
                </a:cubicBezTo>
                <a:lnTo>
                  <a:pt x="0" y="1315478"/>
                </a:lnTo>
                <a:lnTo>
                  <a:pt x="0" y="845339"/>
                </a:lnTo>
                <a:lnTo>
                  <a:pt x="76619" y="849611"/>
                </a:lnTo>
                <a:cubicBezTo>
                  <a:pt x="755713" y="893483"/>
                  <a:pt x="1603602" y="971549"/>
                  <a:pt x="2297293" y="987033"/>
                </a:cubicBezTo>
                <a:cubicBezTo>
                  <a:pt x="3407200" y="1011808"/>
                  <a:pt x="4477468" y="1132377"/>
                  <a:pt x="5765752" y="977123"/>
                </a:cubicBezTo>
                <a:cubicBezTo>
                  <a:pt x="7054036" y="821869"/>
                  <a:pt x="8865892" y="181029"/>
                  <a:pt x="10027000" y="55504"/>
                </a:cubicBezTo>
                <a:cubicBezTo>
                  <a:pt x="10317277" y="24123"/>
                  <a:pt x="10600844" y="6884"/>
                  <a:pt x="10870579" y="169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2" name="任意多边形: 形状 1"/>
          <p:cNvSpPr/>
          <p:nvPr/>
        </p:nvSpPr>
        <p:spPr>
          <a:xfrm flipH="1" flipV="1">
            <a:off x="0" y="-404"/>
            <a:ext cx="12192000" cy="2168323"/>
          </a:xfrm>
          <a:custGeom>
            <a:avLst/>
            <a:gdLst>
              <a:gd name="connsiteX0" fmla="*/ 16569 w 19200"/>
              <a:gd name="connsiteY0" fmla="*/ 5 h 3414"/>
              <a:gd name="connsiteX1" fmla="*/ 19195 w 19200"/>
              <a:gd name="connsiteY1" fmla="*/ 620 h 3414"/>
              <a:gd name="connsiteX2" fmla="*/ 19200 w 19200"/>
              <a:gd name="connsiteY2" fmla="*/ 624 h 3414"/>
              <a:gd name="connsiteX3" fmla="*/ 19200 w 19200"/>
              <a:gd name="connsiteY3" fmla="*/ 3405 h 3414"/>
              <a:gd name="connsiteX4" fmla="*/ 19113 w 19200"/>
              <a:gd name="connsiteY4" fmla="*/ 3415 h 3414"/>
              <a:gd name="connsiteX5" fmla="*/ 0 w 19200"/>
              <a:gd name="connsiteY5" fmla="*/ 3415 h 3414"/>
              <a:gd name="connsiteX6" fmla="*/ 0 w 19200"/>
              <a:gd name="connsiteY6" fmla="*/ 2293 h 3414"/>
              <a:gd name="connsiteX7" fmla="*/ 335 w 19200"/>
              <a:gd name="connsiteY7" fmla="*/ 2270 h 3414"/>
              <a:gd name="connsiteX8" fmla="*/ 4469 w 19200"/>
              <a:gd name="connsiteY8" fmla="*/ 2871 h 3414"/>
              <a:gd name="connsiteX9" fmla="*/ 9367 w 19200"/>
              <a:gd name="connsiteY9" fmla="*/ 2707 h 3414"/>
              <a:gd name="connsiteX10" fmla="*/ 15379 w 19200"/>
              <a:gd name="connsiteY10" fmla="*/ 154 h 3414"/>
              <a:gd name="connsiteX11" fmla="*/ 16569 w 19200"/>
              <a:gd name="connsiteY11" fmla="*/ 5 h 3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9200" h="3415">
                <a:moveTo>
                  <a:pt x="16569" y="5"/>
                </a:moveTo>
                <a:cubicBezTo>
                  <a:pt x="17710" y="-38"/>
                  <a:pt x="18676" y="219"/>
                  <a:pt x="19195" y="620"/>
                </a:cubicBezTo>
                <a:lnTo>
                  <a:pt x="19200" y="624"/>
                </a:lnTo>
                <a:lnTo>
                  <a:pt x="19200" y="3405"/>
                </a:lnTo>
                <a:lnTo>
                  <a:pt x="19113" y="3415"/>
                </a:lnTo>
                <a:lnTo>
                  <a:pt x="0" y="3415"/>
                </a:lnTo>
                <a:lnTo>
                  <a:pt x="0" y="2293"/>
                </a:lnTo>
                <a:lnTo>
                  <a:pt x="335" y="2270"/>
                </a:lnTo>
                <a:cubicBezTo>
                  <a:pt x="1307" y="2274"/>
                  <a:pt x="3035" y="2705"/>
                  <a:pt x="4469" y="2871"/>
                </a:cubicBezTo>
                <a:cubicBezTo>
                  <a:pt x="6115" y="3037"/>
                  <a:pt x="7550" y="3137"/>
                  <a:pt x="9367" y="2707"/>
                </a:cubicBezTo>
                <a:cubicBezTo>
                  <a:pt x="11184" y="2277"/>
                  <a:pt x="13741" y="501"/>
                  <a:pt x="15379" y="154"/>
                </a:cubicBezTo>
                <a:cubicBezTo>
                  <a:pt x="15788" y="67"/>
                  <a:pt x="16188" y="19"/>
                  <a:pt x="16569" y="5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192530" y="2167890"/>
            <a:ext cx="9330690" cy="2617779"/>
            <a:chOff x="4732075" y="2714021"/>
            <a:chExt cx="9330563" cy="2411175"/>
          </a:xfrm>
        </p:grpSpPr>
        <p:sp>
          <p:nvSpPr>
            <p:cNvPr id="8" name="矩形: 圆角 7"/>
            <p:cNvSpPr/>
            <p:nvPr/>
          </p:nvSpPr>
          <p:spPr>
            <a:xfrm>
              <a:off x="4732075" y="3200149"/>
              <a:ext cx="4993691" cy="126950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141523" y="3340131"/>
              <a:ext cx="8921115" cy="17850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6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2021</a:t>
              </a:r>
              <a:r>
                <a:rPr lang="zh-CN" altLang="en-US" sz="6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版人才培养方案修订</a:t>
              </a:r>
              <a:endParaRPr lang="zh-CN" altLang="en-US" sz="6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  <a:p>
              <a:pPr algn="ctr"/>
              <a:r>
                <a:rPr lang="zh-CN" altLang="en-US" sz="6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工 作 汇 报</a:t>
              </a:r>
              <a:endParaRPr lang="zh-CN" altLang="en-US" sz="6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671365" y="2714021"/>
              <a:ext cx="6043930" cy="537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艺术设计学院</a:t>
              </a:r>
              <a:r>
                <a:rPr lang="en-US" altLang="zh-CN" sz="3200" b="1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/</a:t>
              </a:r>
              <a:r>
                <a:rPr lang="zh-CN" altLang="zh-CN" sz="3200" b="1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陶瓷美术学院</a:t>
              </a:r>
              <a:endParaRPr lang="zh-CN" altLang="zh-CN" sz="32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</p:txBody>
        </p:sp>
      </p:grpSp>
      <p:sp>
        <p:nvSpPr>
          <p:cNvPr id="13" name="矩形: 圆角 12"/>
          <p:cNvSpPr/>
          <p:nvPr/>
        </p:nvSpPr>
        <p:spPr>
          <a:xfrm>
            <a:off x="4772025" y="6080125"/>
            <a:ext cx="2667635" cy="462280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2021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年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4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月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27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日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pic>
        <p:nvPicPr>
          <p:cNvPr id="6" name="图片 5" descr="logo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42130" y="1457960"/>
            <a:ext cx="3623310" cy="70993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465455" y="1517015"/>
            <a:ext cx="1126172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1+N</a:t>
            </a:r>
            <a:r>
              <a:rPr lang="zh-CN" altLang="en-US" sz="1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知识</a:t>
            </a:r>
            <a:endParaRPr lang="zh-CN" altLang="en-US" sz="1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0" b="1" dirty="0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3+3+2</a:t>
            </a:r>
            <a:r>
              <a:rPr lang="zh-CN" altLang="en-US" sz="12000" b="1" dirty="0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课程</a:t>
            </a:r>
            <a:endParaRPr lang="zh-CN" altLang="en-US" sz="12000" b="1" dirty="0">
              <a:solidFill>
                <a:srgbClr val="1552D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5"/>
          <p:cNvSpPr/>
          <p:nvPr/>
        </p:nvSpPr>
        <p:spPr>
          <a:xfrm>
            <a:off x="0" y="-143510"/>
            <a:ext cx="3322320" cy="3175635"/>
          </a:xfrm>
          <a:custGeom>
            <a:avLst/>
            <a:gdLst>
              <a:gd name="connsiteX0" fmla="*/ 0 w 4095826"/>
              <a:gd name="connsiteY0" fmla="*/ 0 h 4371334"/>
              <a:gd name="connsiteX1" fmla="*/ 3634680 w 4095826"/>
              <a:gd name="connsiteY1" fmla="*/ 0 h 4371334"/>
              <a:gd name="connsiteX2" fmla="*/ 3730047 w 4095826"/>
              <a:gd name="connsiteY2" fmla="*/ 59842 h 4371334"/>
              <a:gd name="connsiteX3" fmla="*/ 3648075 w 4095826"/>
              <a:gd name="connsiteY3" fmla="*/ 1866900 h 4371334"/>
              <a:gd name="connsiteX4" fmla="*/ 0 w 4095826"/>
              <a:gd name="connsiteY4" fmla="*/ 4333875 h 437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5826" h="4371334">
                <a:moveTo>
                  <a:pt x="0" y="0"/>
                </a:moveTo>
                <a:lnTo>
                  <a:pt x="3634680" y="0"/>
                </a:lnTo>
                <a:lnTo>
                  <a:pt x="3730047" y="59842"/>
                </a:lnTo>
                <a:cubicBezTo>
                  <a:pt x="4246178" y="432849"/>
                  <a:pt x="4213622" y="1188244"/>
                  <a:pt x="3648075" y="1866900"/>
                </a:cubicBezTo>
                <a:cubicBezTo>
                  <a:pt x="3044825" y="2590800"/>
                  <a:pt x="628650" y="4675188"/>
                  <a:pt x="0" y="433387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4" name="任意多边形: 形状 4"/>
          <p:cNvSpPr/>
          <p:nvPr/>
        </p:nvSpPr>
        <p:spPr>
          <a:xfrm>
            <a:off x="0" y="0"/>
            <a:ext cx="3149600" cy="2839720"/>
          </a:xfrm>
          <a:custGeom>
            <a:avLst/>
            <a:gdLst>
              <a:gd name="connsiteX0" fmla="*/ 0 w 4095826"/>
              <a:gd name="connsiteY0" fmla="*/ 0 h 4371334"/>
              <a:gd name="connsiteX1" fmla="*/ 3634680 w 4095826"/>
              <a:gd name="connsiteY1" fmla="*/ 0 h 4371334"/>
              <a:gd name="connsiteX2" fmla="*/ 3730047 w 4095826"/>
              <a:gd name="connsiteY2" fmla="*/ 59842 h 4371334"/>
              <a:gd name="connsiteX3" fmla="*/ 3648075 w 4095826"/>
              <a:gd name="connsiteY3" fmla="*/ 1866900 h 4371334"/>
              <a:gd name="connsiteX4" fmla="*/ 0 w 4095826"/>
              <a:gd name="connsiteY4" fmla="*/ 4333875 h 437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5826" h="4371334">
                <a:moveTo>
                  <a:pt x="0" y="0"/>
                </a:moveTo>
                <a:lnTo>
                  <a:pt x="3634680" y="0"/>
                </a:lnTo>
                <a:lnTo>
                  <a:pt x="3730047" y="59842"/>
                </a:lnTo>
                <a:cubicBezTo>
                  <a:pt x="4246178" y="432849"/>
                  <a:pt x="4213622" y="1188244"/>
                  <a:pt x="3648075" y="1866900"/>
                </a:cubicBezTo>
                <a:cubicBezTo>
                  <a:pt x="3044825" y="2590800"/>
                  <a:pt x="628650" y="4675188"/>
                  <a:pt x="0" y="4333875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9090" y="2806700"/>
            <a:ext cx="1151445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多元聚合</a:t>
            </a:r>
            <a:endParaRPr lang="zh-CN" altLang="en-US" sz="14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730" y="261294"/>
            <a:ext cx="2468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新方法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椭圆 9"/>
          <p:cNvSpPr/>
          <p:nvPr/>
        </p:nvSpPr>
        <p:spPr>
          <a:xfrm>
            <a:off x="5241290" y="55563"/>
            <a:ext cx="1524000" cy="1522412"/>
          </a:xfrm>
          <a:prstGeom prst="ellipse">
            <a:avLst/>
          </a:prstGeom>
          <a:solidFill>
            <a:srgbClr val="1552D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b="1" noProof="1">
              <a:solidFill>
                <a:srgbClr val="1552D1"/>
              </a:solidFill>
            </a:endParaRPr>
          </a:p>
        </p:txBody>
      </p:sp>
      <p:sp>
        <p:nvSpPr>
          <p:cNvPr id="22530" name="文本框 10"/>
          <p:cNvSpPr txBox="1">
            <a:spLocks noChangeArrowheads="1"/>
          </p:cNvSpPr>
          <p:nvPr/>
        </p:nvSpPr>
        <p:spPr bwMode="auto">
          <a:xfrm>
            <a:off x="4946968" y="2505393"/>
            <a:ext cx="2055812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lumMod val="50000"/>
                    <a:lumOff val="50000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5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多元</a:t>
            </a:r>
            <a:endParaRPr kumimoji="0" lang="zh-CN" altLang="en-US" sz="54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kumimoji="0" lang="zh-CN" altLang="en-US" sz="5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聚合</a:t>
            </a:r>
            <a:endParaRPr kumimoji="0" lang="zh-CN" altLang="en-US" sz="5400" b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7195503" y="811213"/>
            <a:ext cx="1522412" cy="1522412"/>
          </a:xfrm>
          <a:prstGeom prst="ellipse">
            <a:avLst/>
          </a:prstGeom>
          <a:solidFill>
            <a:srgbClr val="FF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b="1" noProof="1">
              <a:solidFill>
                <a:srgbClr val="1552D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7952740" y="2668588"/>
            <a:ext cx="1522413" cy="1522412"/>
          </a:xfrm>
          <a:prstGeom prst="ellipse">
            <a:avLst/>
          </a:prstGeom>
          <a:solidFill>
            <a:srgbClr val="1552D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b="1" noProof="1">
              <a:solidFill>
                <a:srgbClr val="1552D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242878" y="5281613"/>
            <a:ext cx="1524000" cy="1522412"/>
          </a:xfrm>
          <a:prstGeom prst="ellipse">
            <a:avLst/>
          </a:prstGeom>
          <a:solidFill>
            <a:srgbClr val="1552D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b="1" noProof="1">
              <a:solidFill>
                <a:srgbClr val="1552D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3348990" y="715963"/>
            <a:ext cx="1524000" cy="1524000"/>
          </a:xfrm>
          <a:prstGeom prst="ellipse">
            <a:avLst/>
          </a:prstGeom>
          <a:solidFill>
            <a:srgbClr val="FF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b="1" noProof="1">
              <a:solidFill>
                <a:srgbClr val="1552D1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533015" y="2668588"/>
            <a:ext cx="1524000" cy="1522412"/>
          </a:xfrm>
          <a:prstGeom prst="ellipse">
            <a:avLst/>
          </a:prstGeom>
          <a:solidFill>
            <a:srgbClr val="1552D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b="1" noProof="1">
              <a:solidFill>
                <a:srgbClr val="1552D1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101840" y="4619625"/>
            <a:ext cx="1522413" cy="1524000"/>
          </a:xfrm>
          <a:prstGeom prst="ellipse">
            <a:avLst/>
          </a:prstGeom>
          <a:solidFill>
            <a:srgbClr val="FF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b="1" noProof="1">
              <a:solidFill>
                <a:srgbClr val="1552D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348990" y="4619625"/>
            <a:ext cx="1524000" cy="1524000"/>
          </a:xfrm>
          <a:prstGeom prst="ellipse">
            <a:avLst/>
          </a:prstGeom>
          <a:solidFill>
            <a:srgbClr val="FF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b="1" noProof="1">
              <a:solidFill>
                <a:srgbClr val="1552D1"/>
              </a:solidFill>
            </a:endParaRPr>
          </a:p>
        </p:txBody>
      </p:sp>
      <p:sp>
        <p:nvSpPr>
          <p:cNvPr id="22538" name="文本框 15"/>
          <p:cNvSpPr txBox="1">
            <a:spLocks noChangeArrowheads="1"/>
          </p:cNvSpPr>
          <p:nvPr/>
        </p:nvSpPr>
        <p:spPr bwMode="auto">
          <a:xfrm>
            <a:off x="5086350" y="530225"/>
            <a:ext cx="181133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学生</a:t>
            </a:r>
            <a:endParaRPr kumimoji="0" lang="zh-CN" altLang="en-US" sz="3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539" name="文本框 16"/>
          <p:cNvSpPr txBox="1">
            <a:spLocks noChangeArrowheads="1"/>
          </p:cNvSpPr>
          <p:nvPr/>
        </p:nvSpPr>
        <p:spPr bwMode="auto">
          <a:xfrm>
            <a:off x="5086350" y="5735638"/>
            <a:ext cx="181133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行业</a:t>
            </a:r>
            <a:endParaRPr kumimoji="0" lang="zh-CN" altLang="en-US" sz="3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540" name="文本框 17"/>
          <p:cNvSpPr txBox="1">
            <a:spLocks noChangeArrowheads="1"/>
          </p:cNvSpPr>
          <p:nvPr/>
        </p:nvSpPr>
        <p:spPr bwMode="auto">
          <a:xfrm>
            <a:off x="3194050" y="5003800"/>
            <a:ext cx="1811338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用户</a:t>
            </a:r>
            <a:endParaRPr kumimoji="0" lang="zh-CN" altLang="en-US" sz="4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541" name="文本框 18"/>
          <p:cNvSpPr txBox="1">
            <a:spLocks noChangeArrowheads="1"/>
          </p:cNvSpPr>
          <p:nvPr/>
        </p:nvSpPr>
        <p:spPr bwMode="auto">
          <a:xfrm>
            <a:off x="2378075" y="3055938"/>
            <a:ext cx="1811338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社会</a:t>
            </a:r>
            <a:endParaRPr kumimoji="0" lang="zh-CN" altLang="en-US" sz="3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542" name="文本框 19"/>
          <p:cNvSpPr txBox="1">
            <a:spLocks noChangeArrowheads="1"/>
          </p:cNvSpPr>
          <p:nvPr/>
        </p:nvSpPr>
        <p:spPr bwMode="auto">
          <a:xfrm>
            <a:off x="3192463" y="1120775"/>
            <a:ext cx="1812925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设计</a:t>
            </a:r>
            <a:endParaRPr kumimoji="0" lang="zh-CN" altLang="en-US" sz="4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543" name="文本框 20"/>
          <p:cNvSpPr txBox="1">
            <a:spLocks noChangeArrowheads="1"/>
          </p:cNvSpPr>
          <p:nvPr/>
        </p:nvSpPr>
        <p:spPr bwMode="auto">
          <a:xfrm>
            <a:off x="7038975" y="1192213"/>
            <a:ext cx="1811338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企业</a:t>
            </a:r>
            <a:endParaRPr kumimoji="0" lang="zh-CN" altLang="en-US" sz="4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544" name="文本框 21"/>
          <p:cNvSpPr txBox="1">
            <a:spLocks noChangeArrowheads="1"/>
          </p:cNvSpPr>
          <p:nvPr/>
        </p:nvSpPr>
        <p:spPr bwMode="auto">
          <a:xfrm>
            <a:off x="6945313" y="5075238"/>
            <a:ext cx="1811337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4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文化</a:t>
            </a:r>
            <a:endParaRPr kumimoji="0" lang="zh-CN" altLang="en-US" sz="40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545" name="文本框 22"/>
          <p:cNvSpPr txBox="1">
            <a:spLocks noChangeArrowheads="1"/>
          </p:cNvSpPr>
          <p:nvPr/>
        </p:nvSpPr>
        <p:spPr bwMode="auto">
          <a:xfrm>
            <a:off x="7773988" y="3121025"/>
            <a:ext cx="181133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kumimoji="0" lang="zh-CN" altLang="en-US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教师</a:t>
            </a:r>
            <a:endParaRPr kumimoji="0" lang="zh-CN" altLang="en-US" sz="3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右箭头 31"/>
          <p:cNvSpPr/>
          <p:nvPr/>
        </p:nvSpPr>
        <p:spPr>
          <a:xfrm rot="2760000">
            <a:off x="4406266" y="2114550"/>
            <a:ext cx="1014412" cy="50958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>
              <a:solidFill>
                <a:srgbClr val="1552D1"/>
              </a:solidFill>
            </a:endParaRPr>
          </a:p>
        </p:txBody>
      </p:sp>
      <p:sp>
        <p:nvSpPr>
          <p:cNvPr id="2" name="右箭头 1"/>
          <p:cNvSpPr/>
          <p:nvPr/>
        </p:nvSpPr>
        <p:spPr>
          <a:xfrm>
            <a:off x="3990975" y="3160713"/>
            <a:ext cx="1014413" cy="509587"/>
          </a:xfrm>
          <a:prstGeom prst="rightArrow">
            <a:avLst/>
          </a:prstGeom>
          <a:solidFill>
            <a:srgbClr val="1552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>
              <a:solidFill>
                <a:srgbClr val="1552D1"/>
              </a:solidFill>
            </a:endParaRPr>
          </a:p>
        </p:txBody>
      </p:sp>
      <p:sp>
        <p:nvSpPr>
          <p:cNvPr id="3" name="右箭头 2"/>
          <p:cNvSpPr/>
          <p:nvPr/>
        </p:nvSpPr>
        <p:spPr>
          <a:xfrm rot="19080000">
            <a:off x="4406900" y="4292600"/>
            <a:ext cx="1012825" cy="50958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>
              <a:solidFill>
                <a:srgbClr val="1552D1"/>
              </a:solidFill>
            </a:endParaRPr>
          </a:p>
        </p:txBody>
      </p:sp>
      <p:sp>
        <p:nvSpPr>
          <p:cNvPr id="5" name="右箭头 4"/>
          <p:cNvSpPr/>
          <p:nvPr/>
        </p:nvSpPr>
        <p:spPr>
          <a:xfrm rot="16200000">
            <a:off x="5486400" y="4581526"/>
            <a:ext cx="1012825" cy="508000"/>
          </a:xfrm>
          <a:prstGeom prst="rightArrow">
            <a:avLst/>
          </a:prstGeom>
          <a:solidFill>
            <a:srgbClr val="1552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>
              <a:solidFill>
                <a:srgbClr val="1552D1"/>
              </a:solidFill>
            </a:endParaRPr>
          </a:p>
        </p:txBody>
      </p:sp>
      <p:sp>
        <p:nvSpPr>
          <p:cNvPr id="6" name="右箭头 5"/>
          <p:cNvSpPr/>
          <p:nvPr/>
        </p:nvSpPr>
        <p:spPr>
          <a:xfrm rot="13740000">
            <a:off x="6515101" y="4200525"/>
            <a:ext cx="1014412" cy="50958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>
              <a:solidFill>
                <a:srgbClr val="1552D1"/>
              </a:solidFill>
            </a:endParaRPr>
          </a:p>
        </p:txBody>
      </p:sp>
      <p:sp>
        <p:nvSpPr>
          <p:cNvPr id="11" name="右箭头 10"/>
          <p:cNvSpPr/>
          <p:nvPr/>
        </p:nvSpPr>
        <p:spPr>
          <a:xfrm rot="10800000">
            <a:off x="7018338" y="3128963"/>
            <a:ext cx="1014412" cy="509587"/>
          </a:xfrm>
          <a:prstGeom prst="rightArrow">
            <a:avLst/>
          </a:prstGeom>
          <a:solidFill>
            <a:srgbClr val="1552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>
              <a:solidFill>
                <a:srgbClr val="1552D1"/>
              </a:solidFill>
            </a:endParaRPr>
          </a:p>
        </p:txBody>
      </p:sp>
      <p:sp>
        <p:nvSpPr>
          <p:cNvPr id="12" name="右箭头 11"/>
          <p:cNvSpPr/>
          <p:nvPr/>
        </p:nvSpPr>
        <p:spPr>
          <a:xfrm rot="8280000">
            <a:off x="6534150" y="2066925"/>
            <a:ext cx="1012825" cy="50800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/>
          </a:p>
        </p:txBody>
      </p:sp>
      <p:sp>
        <p:nvSpPr>
          <p:cNvPr id="16" name="右箭头 15"/>
          <p:cNvSpPr/>
          <p:nvPr/>
        </p:nvSpPr>
        <p:spPr>
          <a:xfrm rot="5400000">
            <a:off x="5497671" y="1716882"/>
            <a:ext cx="1014413" cy="508000"/>
          </a:xfrm>
          <a:prstGeom prst="rightArrow">
            <a:avLst/>
          </a:prstGeom>
          <a:solidFill>
            <a:srgbClr val="1552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" noProof="1">
              <a:solidFill>
                <a:srgbClr val="1552D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5"/>
          <p:cNvSpPr/>
          <p:nvPr/>
        </p:nvSpPr>
        <p:spPr>
          <a:xfrm>
            <a:off x="0" y="-143510"/>
            <a:ext cx="3322320" cy="3175635"/>
          </a:xfrm>
          <a:custGeom>
            <a:avLst/>
            <a:gdLst>
              <a:gd name="connsiteX0" fmla="*/ 0 w 4095826"/>
              <a:gd name="connsiteY0" fmla="*/ 0 h 4371334"/>
              <a:gd name="connsiteX1" fmla="*/ 3634680 w 4095826"/>
              <a:gd name="connsiteY1" fmla="*/ 0 h 4371334"/>
              <a:gd name="connsiteX2" fmla="*/ 3730047 w 4095826"/>
              <a:gd name="connsiteY2" fmla="*/ 59842 h 4371334"/>
              <a:gd name="connsiteX3" fmla="*/ 3648075 w 4095826"/>
              <a:gd name="connsiteY3" fmla="*/ 1866900 h 4371334"/>
              <a:gd name="connsiteX4" fmla="*/ 0 w 4095826"/>
              <a:gd name="connsiteY4" fmla="*/ 4333875 h 437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5826" h="4371334">
                <a:moveTo>
                  <a:pt x="0" y="0"/>
                </a:moveTo>
                <a:lnTo>
                  <a:pt x="3634680" y="0"/>
                </a:lnTo>
                <a:lnTo>
                  <a:pt x="3730047" y="59842"/>
                </a:lnTo>
                <a:cubicBezTo>
                  <a:pt x="4246178" y="432849"/>
                  <a:pt x="4213622" y="1188244"/>
                  <a:pt x="3648075" y="1866900"/>
                </a:cubicBezTo>
                <a:cubicBezTo>
                  <a:pt x="3044825" y="2590800"/>
                  <a:pt x="628650" y="4675188"/>
                  <a:pt x="0" y="433387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4" name="任意多边形: 形状 4"/>
          <p:cNvSpPr/>
          <p:nvPr/>
        </p:nvSpPr>
        <p:spPr>
          <a:xfrm>
            <a:off x="0" y="0"/>
            <a:ext cx="3149600" cy="2839720"/>
          </a:xfrm>
          <a:custGeom>
            <a:avLst/>
            <a:gdLst>
              <a:gd name="connsiteX0" fmla="*/ 0 w 4095826"/>
              <a:gd name="connsiteY0" fmla="*/ 0 h 4371334"/>
              <a:gd name="connsiteX1" fmla="*/ 3634680 w 4095826"/>
              <a:gd name="connsiteY1" fmla="*/ 0 h 4371334"/>
              <a:gd name="connsiteX2" fmla="*/ 3730047 w 4095826"/>
              <a:gd name="connsiteY2" fmla="*/ 59842 h 4371334"/>
              <a:gd name="connsiteX3" fmla="*/ 3648075 w 4095826"/>
              <a:gd name="connsiteY3" fmla="*/ 1866900 h 4371334"/>
              <a:gd name="connsiteX4" fmla="*/ 0 w 4095826"/>
              <a:gd name="connsiteY4" fmla="*/ 4333875 h 437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5826" h="4371334">
                <a:moveTo>
                  <a:pt x="0" y="0"/>
                </a:moveTo>
                <a:lnTo>
                  <a:pt x="3634680" y="0"/>
                </a:lnTo>
                <a:lnTo>
                  <a:pt x="3730047" y="59842"/>
                </a:lnTo>
                <a:cubicBezTo>
                  <a:pt x="4246178" y="432849"/>
                  <a:pt x="4213622" y="1188244"/>
                  <a:pt x="3648075" y="1866900"/>
                </a:cubicBezTo>
                <a:cubicBezTo>
                  <a:pt x="3044825" y="2590800"/>
                  <a:pt x="628650" y="4675188"/>
                  <a:pt x="0" y="4333875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730" y="261294"/>
            <a:ext cx="2468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新途径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64945" y="2958465"/>
            <a:ext cx="1015936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自主架构</a:t>
            </a:r>
            <a:endParaRPr lang="zh-CN" sz="120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21310" y="1202690"/>
            <a:ext cx="1155001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50%</a:t>
            </a: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必修</a:t>
            </a:r>
            <a:r>
              <a:rPr lang="en-US" altLang="zh-CN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+50%</a:t>
            </a: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选修</a:t>
            </a:r>
            <a:endParaRPr lang="zh-CN" altLang="en-US" sz="9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  <a:p>
            <a:pPr algn="ctr"/>
            <a:r>
              <a:rPr lang="zh-CN" altLang="zh-CN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线上理论</a:t>
            </a:r>
            <a:r>
              <a:rPr lang="en-US" altLang="zh-CN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+</a:t>
            </a: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线下实践</a:t>
            </a:r>
            <a:endParaRPr lang="zh-CN" altLang="en-US" sz="9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  <a:p>
            <a:pPr algn="ctr"/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课程讲授</a:t>
            </a:r>
            <a:r>
              <a:rPr lang="en-US" altLang="zh-CN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+</a:t>
            </a: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实践指导</a:t>
            </a:r>
            <a:endParaRPr lang="zh-CN" altLang="en-US" sz="9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标题 1"/>
          <p:cNvSpPr>
            <a:spLocks noGrp="1"/>
          </p:cNvSpPr>
          <p:nvPr/>
        </p:nvSpPr>
        <p:spPr>
          <a:xfrm>
            <a:off x="160020" y="1477010"/>
            <a:ext cx="11776075" cy="24606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3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zh-CN" sz="4800" b="1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</a:rPr>
              <a:t>艺术设计学院</a:t>
            </a:r>
            <a:r>
              <a:rPr lang="en-US" altLang="zh-CN" sz="4800" b="1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4800" b="1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</a:rPr>
              <a:t>陶瓷美术学院</a:t>
            </a:r>
            <a:br>
              <a:rPr lang="zh-CN" altLang="en-US" sz="4800" b="1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</a:rPr>
            </a:br>
            <a:r>
              <a:rPr lang="en-US" altLang="zh-CN" sz="7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2021</a:t>
            </a:r>
            <a:r>
              <a:rPr lang="zh-CN" altLang="zh-CN" sz="72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人才培养方案框架设计</a:t>
            </a:r>
            <a:endParaRPr lang="zh-CN" altLang="zh-CN" sz="72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4085167" y="5200227"/>
            <a:ext cx="4176607" cy="1165860"/>
          </a:xfrm>
          <a:prstGeom prst="rect">
            <a:avLst/>
          </a:prstGeom>
          <a:solidFill>
            <a:srgbClr val="1552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2400" strike="noStrike" noProof="1"/>
          </a:p>
        </p:txBody>
      </p:sp>
      <p:sp>
        <p:nvSpPr>
          <p:cNvPr id="3" name="矩形 2"/>
          <p:cNvSpPr/>
          <p:nvPr/>
        </p:nvSpPr>
        <p:spPr>
          <a:xfrm>
            <a:off x="4085167" y="3720253"/>
            <a:ext cx="4176607" cy="1165860"/>
          </a:xfrm>
          <a:prstGeom prst="rect">
            <a:avLst/>
          </a:prstGeom>
          <a:solidFill>
            <a:srgbClr val="1552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2400" strike="noStrike" noProof="1"/>
          </a:p>
        </p:txBody>
      </p:sp>
      <p:sp>
        <p:nvSpPr>
          <p:cNvPr id="3073" name="标题 1"/>
          <p:cNvSpPr>
            <a:spLocks noGrp="1"/>
          </p:cNvSpPr>
          <p:nvPr>
            <p:ph type="title"/>
          </p:nvPr>
        </p:nvSpPr>
        <p:spPr>
          <a:xfrm>
            <a:off x="3938270" y="400050"/>
            <a:ext cx="5499735" cy="1654175"/>
          </a:xfrm>
        </p:spPr>
        <p:txBody>
          <a:bodyPr anchor="ctr"/>
          <a:p>
            <a:r>
              <a:rPr lang="zh-CN" altLang="en-US" sz="1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调  整</a:t>
            </a:r>
            <a:endParaRPr lang="zh-CN" altLang="en-US" sz="1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085167" y="2251287"/>
            <a:ext cx="4176607" cy="1165860"/>
          </a:xfrm>
          <a:prstGeom prst="rect">
            <a:avLst/>
          </a:prstGeom>
          <a:solidFill>
            <a:srgbClr val="1552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z="2400" strike="noStrike" noProof="1"/>
          </a:p>
        </p:txBody>
      </p:sp>
      <p:sp>
        <p:nvSpPr>
          <p:cNvPr id="6150" name="文本框 5"/>
          <p:cNvSpPr txBox="1"/>
          <p:nvPr/>
        </p:nvSpPr>
        <p:spPr>
          <a:xfrm>
            <a:off x="4654127" y="3832013"/>
            <a:ext cx="3037840" cy="9124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53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授课时间</a:t>
            </a:r>
            <a:endParaRPr lang="zh-CN" altLang="zh-CN" sz="533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5"/>
          <p:cNvSpPr txBox="1"/>
          <p:nvPr/>
        </p:nvSpPr>
        <p:spPr>
          <a:xfrm>
            <a:off x="4654127" y="5300980"/>
            <a:ext cx="3037840" cy="9124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53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教学空间</a:t>
            </a:r>
            <a:endParaRPr lang="zh-CN" altLang="zh-CN" sz="533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54973" y="2363047"/>
            <a:ext cx="3037840" cy="9124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zh-CN" altLang="zh-CN" sz="53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课程结构</a:t>
            </a:r>
            <a:endParaRPr lang="zh-CN" altLang="zh-CN" sz="533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0" y="0"/>
            <a:ext cx="12192635" cy="193675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/>
          </a:p>
        </p:txBody>
      </p:sp>
      <p:sp>
        <p:nvSpPr>
          <p:cNvPr id="6145" name="标题 1"/>
          <p:cNvSpPr>
            <a:spLocks noGrp="1"/>
          </p:cNvSpPr>
          <p:nvPr/>
        </p:nvSpPr>
        <p:spPr>
          <a:xfrm>
            <a:off x="1567603" y="335703"/>
            <a:ext cx="2973493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r>
              <a:rPr lang="zh-CN" altLang="zh-CN" sz="1066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结构</a:t>
            </a:r>
            <a:endParaRPr lang="zh-CN" altLang="zh-CN" sz="1066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4445" y="2259330"/>
            <a:ext cx="12196445" cy="4008356"/>
            <a:chOff x="1215" y="4105"/>
            <a:chExt cx="17578" cy="5776"/>
          </a:xfrm>
        </p:grpSpPr>
        <p:sp>
          <p:nvSpPr>
            <p:cNvPr id="5" name="矩形 4"/>
            <p:cNvSpPr/>
            <p:nvPr/>
          </p:nvSpPr>
          <p:spPr>
            <a:xfrm>
              <a:off x="3452" y="6447"/>
              <a:ext cx="2108" cy="1057"/>
            </a:xfrm>
            <a:prstGeom prst="rect">
              <a:avLst/>
            </a:prstGeom>
            <a:solidFill>
              <a:srgbClr val="1552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151" name="文本框 6"/>
            <p:cNvSpPr txBox="1"/>
            <p:nvPr/>
          </p:nvSpPr>
          <p:spPr>
            <a:xfrm>
              <a:off x="6768" y="6550"/>
              <a:ext cx="2083" cy="6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zh-CN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二年级</a:t>
              </a:r>
              <a:endPara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52" name="文本框 7"/>
            <p:cNvSpPr txBox="1"/>
            <p:nvPr/>
          </p:nvSpPr>
          <p:spPr>
            <a:xfrm>
              <a:off x="11281" y="6550"/>
              <a:ext cx="2087" cy="6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zh-CN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三年级</a:t>
              </a:r>
              <a:endPara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53" name="文本框 8"/>
            <p:cNvSpPr txBox="1"/>
            <p:nvPr/>
          </p:nvSpPr>
          <p:spPr>
            <a:xfrm>
              <a:off x="15645" y="6550"/>
              <a:ext cx="2083" cy="6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zh-CN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四年级</a:t>
              </a:r>
              <a:endParaRPr lang="zh-CN" altLang="zh-CN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54" name="文本框 9"/>
            <p:cNvSpPr txBox="1"/>
            <p:nvPr/>
          </p:nvSpPr>
          <p:spPr>
            <a:xfrm>
              <a:off x="3427" y="8378"/>
              <a:ext cx="2373" cy="119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zh-CN" sz="2400" b="1">
                  <a:solidFill>
                    <a:srgbClr val="1552D1"/>
                  </a:solidFill>
                  <a:latin typeface="微软雅黑" panose="020B0503020204020204" charset="-122"/>
                  <a:ea typeface="微软雅黑" panose="020B0503020204020204" charset="-122"/>
                </a:rPr>
                <a:t>学科基础</a:t>
              </a:r>
              <a:endParaRPr lang="zh-CN" altLang="zh-CN" sz="2400" b="1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r>
                <a:rPr lang="zh-CN" altLang="zh-CN" sz="2400" b="1">
                  <a:solidFill>
                    <a:srgbClr val="1552D1"/>
                  </a:solidFill>
                  <a:latin typeface="微软雅黑" panose="020B0503020204020204" charset="-122"/>
                  <a:ea typeface="微软雅黑" panose="020B0503020204020204" charset="-122"/>
                </a:rPr>
                <a:t>通识教育</a:t>
              </a:r>
              <a:endParaRPr lang="zh-CN" altLang="zh-CN" sz="2400" b="1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55" name="文本框 10"/>
            <p:cNvSpPr txBox="1"/>
            <p:nvPr/>
          </p:nvSpPr>
          <p:spPr>
            <a:xfrm>
              <a:off x="11021" y="8390"/>
              <a:ext cx="4640" cy="149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pPr algn="ctr"/>
              <a:r>
                <a:rPr lang="zh-CN" altLang="zh-CN" sz="2400" b="1">
                  <a:solidFill>
                    <a:srgbClr val="1552D1"/>
                  </a:solidFill>
                  <a:latin typeface="微软雅黑" panose="020B0503020204020204" charset="-122"/>
                  <a:ea typeface="微软雅黑" panose="020B0503020204020204" charset="-122"/>
                </a:rPr>
                <a:t>专业教育</a:t>
              </a:r>
              <a:endParaRPr lang="zh-CN" altLang="zh-CN" sz="2400" b="1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r>
                <a:rPr lang="zh-CN" altLang="zh-CN" sz="1865" b="1">
                  <a:solidFill>
                    <a:srgbClr val="1552D1"/>
                  </a:solidFill>
                  <a:latin typeface="微软雅黑" panose="020B0503020204020204" charset="-122"/>
                  <a:ea typeface="微软雅黑" panose="020B0503020204020204" charset="-122"/>
                </a:rPr>
                <a:t>专业基础、专业</a:t>
              </a:r>
              <a:endParaRPr lang="zh-CN" altLang="zh-CN" sz="1865" b="1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endParaRPr lang="zh-CN" altLang="zh-CN" sz="1865" b="1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4" name="丁字箭头 13"/>
            <p:cNvSpPr/>
            <p:nvPr/>
          </p:nvSpPr>
          <p:spPr>
            <a:xfrm flipV="1">
              <a:off x="8011" y="7744"/>
              <a:ext cx="10529" cy="549"/>
            </a:xfrm>
            <a:prstGeom prst="leftRightUp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160" name="文本框 16"/>
            <p:cNvSpPr txBox="1"/>
            <p:nvPr/>
          </p:nvSpPr>
          <p:spPr>
            <a:xfrm>
              <a:off x="1261" y="5560"/>
              <a:ext cx="6488" cy="428"/>
            </a:xfrm>
            <a:prstGeom prst="rect">
              <a:avLst/>
            </a:prstGeom>
            <a:solidFill>
              <a:srgbClr val="00B0F0"/>
            </a:solidFill>
            <a:ln w="9525">
              <a:noFill/>
            </a:ln>
          </p:spPr>
          <p:txBody>
            <a:bodyPr wrap="square" anchor="t">
              <a:spAutoFit/>
            </a:bodyPr>
            <a:p>
              <a:pPr algn="ctr"/>
              <a:r>
                <a:rPr lang="zh-CN" altLang="zh-CN" sz="13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学科基础必修课程</a:t>
              </a:r>
              <a:r>
                <a:rPr lang="en-US" altLang="zh-CN" sz="13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+</a:t>
              </a:r>
              <a:r>
                <a:rPr lang="zh-CN" altLang="en-US" sz="13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专业基础选修课程</a:t>
              </a:r>
              <a:endParaRPr lang="zh-CN" altLang="en-US" sz="13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64" name="文本框 22"/>
            <p:cNvSpPr txBox="1"/>
            <p:nvPr/>
          </p:nvSpPr>
          <p:spPr>
            <a:xfrm>
              <a:off x="7939" y="5561"/>
              <a:ext cx="7547" cy="428"/>
            </a:xfrm>
            <a:prstGeom prst="rect">
              <a:avLst/>
            </a:prstGeom>
            <a:solidFill>
              <a:srgbClr val="00B0F0"/>
            </a:solidFill>
            <a:ln w="9525">
              <a:noFill/>
            </a:ln>
          </p:spPr>
          <p:txBody>
            <a:bodyPr wrap="square" anchor="t">
              <a:spAutoFit/>
            </a:bodyPr>
            <a:p>
              <a:pPr algn="ctr"/>
              <a:r>
                <a:rPr lang="zh-CN" altLang="en-US" sz="13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专业课程</a:t>
              </a:r>
              <a:r>
                <a:rPr lang="en-US" altLang="zh-CN" sz="13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+</a:t>
              </a:r>
              <a:r>
                <a:rPr lang="zh-CN" altLang="en-US" sz="13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专业选修课程</a:t>
              </a:r>
              <a:r>
                <a:rPr lang="en-US" altLang="zh-CN" sz="13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+</a:t>
              </a:r>
              <a:r>
                <a:rPr lang="zh-CN" altLang="en-US" sz="13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工作室选修课程</a:t>
              </a:r>
              <a:r>
                <a:rPr lang="en-US" altLang="zh-CN" sz="13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+</a:t>
              </a:r>
              <a:r>
                <a:rPr lang="zh-CN" altLang="en-US" sz="13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实验室选修课程</a:t>
              </a:r>
              <a:endParaRPr lang="zh-CN" altLang="en-US" sz="13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66" name="文本框 24"/>
            <p:cNvSpPr txBox="1"/>
            <p:nvPr/>
          </p:nvSpPr>
          <p:spPr>
            <a:xfrm>
              <a:off x="6529" y="4105"/>
              <a:ext cx="2580" cy="663"/>
            </a:xfrm>
            <a:prstGeom prst="rect">
              <a:avLst/>
            </a:prstGeom>
            <a:solidFill>
              <a:srgbClr val="00B0F0"/>
            </a:solidFill>
            <a:ln w="9525">
              <a:noFill/>
            </a:ln>
          </p:spPr>
          <p:txBody>
            <a:bodyPr wrap="square" anchor="t">
              <a:spAutoFit/>
            </a:bodyPr>
            <a:p>
              <a:pPr algn="ctr"/>
              <a:r>
                <a:rPr lang="zh-CN" altLang="en-US" sz="2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专业分流</a:t>
              </a:r>
              <a:endPara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下箭头 25"/>
            <p:cNvSpPr/>
            <p:nvPr/>
          </p:nvSpPr>
          <p:spPr>
            <a:xfrm>
              <a:off x="7779" y="4878"/>
              <a:ext cx="160" cy="603"/>
            </a:xfrm>
            <a:prstGeom prst="down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7" name="矩形 6"/>
            <p:cNvSpPr/>
            <p:nvPr/>
          </p:nvSpPr>
          <p:spPr>
            <a:xfrm>
              <a:off x="10024" y="6447"/>
              <a:ext cx="2108" cy="1057"/>
            </a:xfrm>
            <a:prstGeom prst="rect">
              <a:avLst/>
            </a:prstGeom>
            <a:solidFill>
              <a:srgbClr val="1552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8" name="矩形 7"/>
            <p:cNvSpPr/>
            <p:nvPr/>
          </p:nvSpPr>
          <p:spPr>
            <a:xfrm>
              <a:off x="5643" y="6447"/>
              <a:ext cx="2108" cy="1057"/>
            </a:xfrm>
            <a:prstGeom prst="rect">
              <a:avLst/>
            </a:prstGeom>
            <a:solidFill>
              <a:srgbClr val="1552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9" name="矩形 8"/>
            <p:cNvSpPr/>
            <p:nvPr/>
          </p:nvSpPr>
          <p:spPr>
            <a:xfrm>
              <a:off x="7833" y="6447"/>
              <a:ext cx="2108" cy="1057"/>
            </a:xfrm>
            <a:prstGeom prst="rect">
              <a:avLst/>
            </a:prstGeom>
            <a:solidFill>
              <a:srgbClr val="1552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0" name="矩形 9"/>
            <p:cNvSpPr/>
            <p:nvPr/>
          </p:nvSpPr>
          <p:spPr>
            <a:xfrm>
              <a:off x="12215" y="6447"/>
              <a:ext cx="2108" cy="1057"/>
            </a:xfrm>
            <a:prstGeom prst="rect">
              <a:avLst/>
            </a:prstGeom>
            <a:solidFill>
              <a:srgbClr val="1552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1" name="矩形 10"/>
            <p:cNvSpPr/>
            <p:nvPr/>
          </p:nvSpPr>
          <p:spPr>
            <a:xfrm>
              <a:off x="14405" y="6447"/>
              <a:ext cx="2108" cy="1057"/>
            </a:xfrm>
            <a:prstGeom prst="rect">
              <a:avLst/>
            </a:prstGeom>
            <a:solidFill>
              <a:srgbClr val="1552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2" name="矩形 11"/>
            <p:cNvSpPr/>
            <p:nvPr/>
          </p:nvSpPr>
          <p:spPr>
            <a:xfrm>
              <a:off x="16596" y="6447"/>
              <a:ext cx="2108" cy="1057"/>
            </a:xfrm>
            <a:prstGeom prst="rect">
              <a:avLst/>
            </a:prstGeom>
            <a:solidFill>
              <a:srgbClr val="1552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15" name="矩形 14"/>
            <p:cNvSpPr/>
            <p:nvPr/>
          </p:nvSpPr>
          <p:spPr>
            <a:xfrm>
              <a:off x="1261" y="6447"/>
              <a:ext cx="2108" cy="1057"/>
            </a:xfrm>
            <a:prstGeom prst="rect">
              <a:avLst/>
            </a:prstGeom>
            <a:solidFill>
              <a:srgbClr val="1552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2400" strike="noStrike" noProof="1"/>
            </a:p>
          </p:txBody>
        </p:sp>
        <p:sp>
          <p:nvSpPr>
            <p:cNvPr id="6150" name="文本框 5"/>
            <p:cNvSpPr txBox="1"/>
            <p:nvPr/>
          </p:nvSpPr>
          <p:spPr>
            <a:xfrm>
              <a:off x="1215" y="6588"/>
              <a:ext cx="2197" cy="6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zh-CN" sz="21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第一学期</a:t>
              </a:r>
              <a:endParaRPr lang="zh-CN" altLang="zh-CN" sz="21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" name="文本框 5"/>
            <p:cNvSpPr txBox="1"/>
            <p:nvPr/>
          </p:nvSpPr>
          <p:spPr>
            <a:xfrm>
              <a:off x="3412" y="6588"/>
              <a:ext cx="2197" cy="6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zh-CN" sz="21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第二学期</a:t>
              </a:r>
              <a:endParaRPr lang="zh-CN" altLang="zh-CN" sz="21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文本框 5"/>
            <p:cNvSpPr txBox="1"/>
            <p:nvPr/>
          </p:nvSpPr>
          <p:spPr>
            <a:xfrm>
              <a:off x="5609" y="6588"/>
              <a:ext cx="2197" cy="6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zh-CN" sz="21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第三学期</a:t>
              </a:r>
              <a:endParaRPr lang="zh-CN" altLang="zh-CN" sz="21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文本框 5"/>
            <p:cNvSpPr txBox="1"/>
            <p:nvPr/>
          </p:nvSpPr>
          <p:spPr>
            <a:xfrm>
              <a:off x="7807" y="6588"/>
              <a:ext cx="2197" cy="6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zh-CN" sz="21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第四学期</a:t>
              </a:r>
              <a:endParaRPr lang="zh-CN" altLang="zh-CN" sz="21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文本框 5"/>
            <p:cNvSpPr txBox="1"/>
            <p:nvPr/>
          </p:nvSpPr>
          <p:spPr>
            <a:xfrm>
              <a:off x="10004" y="6588"/>
              <a:ext cx="2197" cy="6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zh-CN" sz="21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第五学期</a:t>
              </a:r>
              <a:endParaRPr lang="zh-CN" altLang="zh-CN" sz="21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文本框 5"/>
            <p:cNvSpPr txBox="1"/>
            <p:nvPr/>
          </p:nvSpPr>
          <p:spPr>
            <a:xfrm>
              <a:off x="12201" y="6588"/>
              <a:ext cx="2197" cy="6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zh-CN" sz="21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第六学期</a:t>
              </a:r>
              <a:endParaRPr lang="zh-CN" altLang="zh-CN" sz="21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文本框 5"/>
            <p:cNvSpPr txBox="1"/>
            <p:nvPr/>
          </p:nvSpPr>
          <p:spPr>
            <a:xfrm>
              <a:off x="14399" y="6588"/>
              <a:ext cx="2197" cy="6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zh-CN" sz="21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第七学期</a:t>
              </a:r>
              <a:endParaRPr lang="zh-CN" altLang="zh-CN" sz="21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文本框 5"/>
            <p:cNvSpPr txBox="1"/>
            <p:nvPr/>
          </p:nvSpPr>
          <p:spPr>
            <a:xfrm>
              <a:off x="16596" y="6588"/>
              <a:ext cx="2197" cy="6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zh-CN" altLang="zh-CN" sz="21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第八学期</a:t>
              </a:r>
              <a:endParaRPr lang="zh-CN" altLang="zh-CN" sz="21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4" name="文本框 16"/>
            <p:cNvSpPr txBox="1"/>
            <p:nvPr/>
          </p:nvSpPr>
          <p:spPr>
            <a:xfrm>
              <a:off x="15644" y="5561"/>
              <a:ext cx="3097" cy="428"/>
            </a:xfrm>
            <a:prstGeom prst="rect">
              <a:avLst/>
            </a:prstGeom>
            <a:solidFill>
              <a:srgbClr val="00B0F0"/>
            </a:solidFill>
            <a:ln w="9525">
              <a:noFill/>
            </a:ln>
          </p:spPr>
          <p:txBody>
            <a:bodyPr wrap="square" anchor="t">
              <a:spAutoFit/>
            </a:bodyPr>
            <a:p>
              <a:pPr algn="ctr"/>
              <a:r>
                <a:rPr lang="zh-CN" altLang="en-US" sz="1335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专业实践</a:t>
              </a:r>
              <a:endParaRPr lang="zh-CN" altLang="en-US" sz="13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" name="丁字箭头 24"/>
            <p:cNvSpPr/>
            <p:nvPr/>
          </p:nvSpPr>
          <p:spPr>
            <a:xfrm flipV="1">
              <a:off x="1371" y="7744"/>
              <a:ext cx="6259" cy="549"/>
            </a:xfrm>
            <a:prstGeom prst="leftRightUpArrow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 fontAlgn="base"/>
              <a:endParaRPr lang="zh-CN" altLang="en-US" sz="2400" strike="noStrike" noProof="1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79823" y="845397"/>
            <a:ext cx="1267460" cy="7480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zh-CN" sz="426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课程</a:t>
            </a:r>
            <a:endParaRPr lang="zh-CN" altLang="zh-CN" sz="426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/>
        </p:nvSpPr>
        <p:spPr>
          <a:xfrm>
            <a:off x="0" y="0"/>
            <a:ext cx="3983567" cy="685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/>
          </a:p>
        </p:txBody>
      </p:sp>
      <p:sp>
        <p:nvSpPr>
          <p:cNvPr id="8193" name="标题 1"/>
          <p:cNvSpPr>
            <a:spLocks noGrp="1"/>
          </p:cNvSpPr>
          <p:nvPr>
            <p:ph type="title"/>
          </p:nvPr>
        </p:nvSpPr>
        <p:spPr>
          <a:xfrm>
            <a:off x="311573" y="236220"/>
            <a:ext cx="1567180" cy="657860"/>
          </a:xfrm>
        </p:spPr>
        <p:txBody>
          <a:bodyPr anchor="ctr"/>
          <a:p>
            <a:pPr algn="l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授 课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5" name="表格 4"/>
          <p:cNvGraphicFramePr/>
          <p:nvPr>
            <p:custDataLst>
              <p:tags r:id="rId1"/>
            </p:custDataLst>
          </p:nvPr>
        </p:nvGraphicFramePr>
        <p:xfrm>
          <a:off x="3996267" y="8255"/>
          <a:ext cx="8153400" cy="6819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680"/>
                <a:gridCol w="1630680"/>
                <a:gridCol w="1630680"/>
                <a:gridCol w="1630680"/>
                <a:gridCol w="1630680"/>
              </a:tblGrid>
              <a:tr h="2710815">
                <a:tc>
                  <a:txBody>
                    <a:bodyPr/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32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周</a:t>
                      </a: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32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一</a:t>
                      </a: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>
                    <a:solidFill>
                      <a:srgbClr val="1552D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32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周</a:t>
                      </a: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32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二</a:t>
                      </a: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>
                        <a:buNone/>
                      </a:pP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marL="121920" marR="121920" marT="60960" marB="60960">
                    <a:solidFill>
                      <a:srgbClr val="1552D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32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周</a:t>
                      </a: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32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三</a:t>
                      </a: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>
                        <a:buNone/>
                      </a:pP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marL="121920" marR="121920" marT="60960" marB="60960">
                    <a:solidFill>
                      <a:srgbClr val="1552D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32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周</a:t>
                      </a: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32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四</a:t>
                      </a: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marL="121920" marR="121920" marT="60960" marB="60960">
                    <a:solidFill>
                      <a:srgbClr val="1552D1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32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周</a:t>
                      </a: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32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五</a:t>
                      </a: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>
                        <a:buNone/>
                      </a:pPr>
                      <a:endParaRPr lang="zh-CN" altLang="en-US" sz="32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marL="121920" marR="121920" marT="60960" marB="60960">
                    <a:solidFill>
                      <a:srgbClr val="1552D1"/>
                    </a:solidFill>
                  </a:tcPr>
                </a:tc>
              </a:tr>
              <a:tr h="410908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大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学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四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年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级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anchorCtr="0">
                    <a:solidFill>
                      <a:srgbClr val="6CB4F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大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学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二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年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级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marL="121920" marR="121920" marT="60960" marB="60960" anchor="ctr" anchorCtr="0">
                    <a:solidFill>
                      <a:srgbClr val="6CB4F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大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学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三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年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级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marL="121920" marR="121920" marT="60960" marB="60960" anchor="ctr" anchorCtr="0">
                    <a:solidFill>
                      <a:srgbClr val="6CB4FF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endParaRPr lang="zh-CN" altLang="en-US" sz="293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293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专业</a:t>
                      </a:r>
                      <a:endParaRPr lang="zh-CN" altLang="en-US" sz="293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40000"/>
                        </a:lnSpc>
                        <a:buNone/>
                      </a:pPr>
                      <a:r>
                        <a:rPr lang="zh-CN" altLang="en-US" sz="293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选修</a:t>
                      </a:r>
                      <a:endParaRPr lang="zh-CN" altLang="en-US" sz="18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>
                        <a:buNone/>
                      </a:pPr>
                      <a:endParaRPr lang="zh-CN" altLang="en-US" sz="18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marL="121920" marR="121920" marT="60960" marB="60960" anchor="t" anchorCtr="0">
                    <a:solidFill>
                      <a:srgbClr val="6CB4F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大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学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一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年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34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级</a:t>
                      </a:r>
                      <a:endParaRPr lang="zh-CN" altLang="en-US" sz="34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endParaRPr lang="zh-CN" altLang="en-US" sz="3465" b="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marL="121920" marR="121920" marT="60960" marB="60960" anchor="b" anchorCtr="0">
                    <a:solidFill>
                      <a:srgbClr val="6CB4FF"/>
                    </a:solidFill>
                  </a:tcPr>
                </a:tc>
              </a:tr>
            </a:tbl>
          </a:graphicData>
        </a:graphic>
      </p:graphicFrame>
      <p:cxnSp>
        <p:nvCxnSpPr>
          <p:cNvPr id="6" name="直接连接符 5"/>
          <p:cNvCxnSpPr/>
          <p:nvPr/>
        </p:nvCxnSpPr>
        <p:spPr>
          <a:xfrm>
            <a:off x="8884285" y="4985385"/>
            <a:ext cx="1604645" cy="317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标题 1"/>
          <p:cNvSpPr>
            <a:spLocks noGrp="1"/>
          </p:cNvSpPr>
          <p:nvPr/>
        </p:nvSpPr>
        <p:spPr>
          <a:xfrm>
            <a:off x="750993" y="894080"/>
            <a:ext cx="2398607" cy="522308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3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73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时</a:t>
            </a:r>
            <a:endParaRPr lang="zh-CN" altLang="en-US" sz="1733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173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间</a:t>
            </a:r>
            <a:endParaRPr lang="zh-CN" altLang="en-US" sz="1733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矩形 3"/>
          <p:cNvSpPr/>
          <p:nvPr/>
        </p:nvSpPr>
        <p:spPr>
          <a:xfrm>
            <a:off x="0" y="0"/>
            <a:ext cx="3983567" cy="685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2400"/>
          </a:p>
        </p:txBody>
      </p:sp>
      <p:cxnSp>
        <p:nvCxnSpPr>
          <p:cNvPr id="6" name="直接连接符 5"/>
          <p:cNvCxnSpPr/>
          <p:nvPr/>
        </p:nvCxnSpPr>
        <p:spPr>
          <a:xfrm>
            <a:off x="8292253" y="5005493"/>
            <a:ext cx="123105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3993727" y="2683510"/>
          <a:ext cx="8208010" cy="4151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005"/>
                <a:gridCol w="4104005"/>
              </a:tblGrid>
              <a:tr h="207581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4265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实践教室一</a:t>
                      </a:r>
                      <a:endParaRPr lang="zh-CN" altLang="en-US" sz="4265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marL="121920" marR="121920" marT="60960" marB="60960" anchor="ctr" anchorCtr="0">
                    <a:solidFill>
                      <a:srgbClr val="6CB4F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4265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实践教室二</a:t>
                      </a:r>
                      <a:endParaRPr lang="zh-CN" altLang="en-US" sz="4265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marL="121920" marR="121920" marT="60960" marB="60960" anchor="ctr" anchorCtr="0">
                    <a:solidFill>
                      <a:srgbClr val="6CB4FF"/>
                    </a:solidFill>
                  </a:tcPr>
                </a:tc>
              </a:tr>
              <a:tr h="207581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42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实践教室三</a:t>
                      </a:r>
                      <a:endParaRPr lang="zh-CN" altLang="en-US" sz="42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marL="121920" marR="121920" marT="60960" marB="60960" anchor="ctr" anchorCtr="0">
                    <a:solidFill>
                      <a:srgbClr val="6CB4FF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4265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实践教室四</a:t>
                      </a:r>
                      <a:endParaRPr lang="zh-CN" altLang="en-US" sz="4265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marL="121920" marR="121920" marT="60960" marB="60960" anchor="ctr" anchorCtr="0">
                    <a:solidFill>
                      <a:srgbClr val="6CB4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表格 2"/>
          <p:cNvGraphicFramePr/>
          <p:nvPr>
            <p:custDataLst>
              <p:tags r:id="rId2"/>
            </p:custDataLst>
          </p:nvPr>
        </p:nvGraphicFramePr>
        <p:xfrm>
          <a:off x="3983355" y="635"/>
          <a:ext cx="8209280" cy="2461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640"/>
                <a:gridCol w="4104640"/>
              </a:tblGrid>
              <a:tr h="24612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4265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理论教室一</a:t>
                      </a:r>
                      <a:endParaRPr lang="zh-CN" altLang="en-US" sz="4265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anchorCtr="0">
                    <a:solidFill>
                      <a:srgbClr val="1552D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4265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理论教室二</a:t>
                      </a:r>
                      <a:endParaRPr lang="zh-CN" altLang="en-US" sz="4265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marL="121920" marR="121920" marT="60960" marB="60960" anchor="ctr" anchorCtr="0">
                    <a:solidFill>
                      <a:srgbClr val="1552D1"/>
                    </a:solidFill>
                  </a:tcPr>
                </a:tc>
              </a:tr>
            </a:tbl>
          </a:graphicData>
        </a:graphic>
      </p:graphicFrame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382693" y="236220"/>
            <a:ext cx="1567180" cy="657860"/>
          </a:xfrm>
        </p:spPr>
        <p:txBody>
          <a:bodyPr anchor="ctr"/>
          <a:p>
            <a:pPr algn="l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教 学</a:t>
            </a:r>
            <a:endParaRPr lang="zh-CN" altLang="en-US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标题 1"/>
          <p:cNvSpPr>
            <a:spLocks noGrp="1"/>
          </p:cNvSpPr>
          <p:nvPr/>
        </p:nvSpPr>
        <p:spPr>
          <a:xfrm>
            <a:off x="743373" y="985520"/>
            <a:ext cx="2398607" cy="522308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6858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3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73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空</a:t>
            </a:r>
            <a:endParaRPr lang="zh-CN" altLang="en-US" sz="1733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17335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间</a:t>
            </a:r>
            <a:endParaRPr lang="zh-CN" altLang="en-US" sz="17335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195580" y="151765"/>
            <a:ext cx="11996423" cy="6554471"/>
            <a:chOff x="7905750" y="1758882"/>
            <a:chExt cx="1516781" cy="2867730"/>
          </a:xfrm>
        </p:grpSpPr>
        <p:sp>
          <p:nvSpPr>
            <p:cNvPr id="14" name="文本框 13"/>
            <p:cNvSpPr txBox="1"/>
            <p:nvPr/>
          </p:nvSpPr>
          <p:spPr>
            <a:xfrm>
              <a:off x="7930639" y="1758882"/>
              <a:ext cx="1491892" cy="2867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0" b="1" dirty="0">
                  <a:solidFill>
                    <a:srgbClr val="1552D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新文科</a:t>
              </a:r>
              <a:r>
                <a:rPr lang="en-US" altLang="zh-CN" sz="14000" b="1" dirty="0">
                  <a:solidFill>
                    <a:srgbClr val="1552D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  </a:t>
              </a:r>
              <a:endParaRPr lang="en-US" altLang="zh-CN" sz="14000" b="1" dirty="0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  <a:p>
              <a:pPr algn="ctr"/>
              <a:r>
                <a:rPr lang="zh-CN" altLang="en-US" sz="14000" b="1" dirty="0">
                  <a:solidFill>
                    <a:srgbClr val="1552D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新工科</a:t>
              </a:r>
              <a:r>
                <a:rPr lang="en-US" altLang="zh-CN" sz="14000" b="1" dirty="0">
                  <a:solidFill>
                    <a:srgbClr val="1552D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 </a:t>
              </a:r>
              <a:endParaRPr lang="en-US" altLang="zh-CN" sz="14000" b="1" dirty="0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  <a:p>
              <a:pPr algn="ctr"/>
              <a:r>
                <a:rPr lang="zh-CN" altLang="en-US" sz="14000" b="1" dirty="0">
                  <a:solidFill>
                    <a:srgbClr val="1552D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新艺科</a:t>
              </a:r>
              <a:r>
                <a:rPr lang="en-US" altLang="zh-CN" sz="14000" b="1" dirty="0">
                  <a:solidFill>
                    <a:srgbClr val="1552D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 </a:t>
              </a:r>
              <a:endParaRPr lang="en-US" altLang="zh-CN" sz="14000" b="1" dirty="0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7905750" y="1960862"/>
              <a:ext cx="0" cy="2268179"/>
              <a:chOff x="7905750" y="1234161"/>
              <a:chExt cx="0" cy="2268179"/>
            </a:xfrm>
          </p:grpSpPr>
          <p:cxnSp>
            <p:nvCxnSpPr>
              <p:cNvPr id="23" name="直接连接符 22"/>
              <p:cNvCxnSpPr/>
              <p:nvPr/>
            </p:nvCxnSpPr>
            <p:spPr>
              <a:xfrm>
                <a:off x="7905750" y="2060696"/>
                <a:ext cx="0" cy="537873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" name="直接连接符 2"/>
              <p:cNvCxnSpPr/>
              <p:nvPr/>
            </p:nvCxnSpPr>
            <p:spPr>
              <a:xfrm>
                <a:off x="7905750" y="1234161"/>
                <a:ext cx="0" cy="537873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" name="直接连接符 3"/>
              <p:cNvCxnSpPr/>
              <p:nvPr/>
            </p:nvCxnSpPr>
            <p:spPr>
              <a:xfrm>
                <a:off x="7905750" y="2964467"/>
                <a:ext cx="0" cy="537873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22860" y="29210"/>
          <a:ext cx="12161520" cy="6820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  <a:gridCol w="640080"/>
              </a:tblGrid>
              <a:tr h="762635"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3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4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5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6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7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8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9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10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11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12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13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14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15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16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17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微软雅黑" panose="020B0503020204020204" charset="-122"/>
                          <a:ea typeface="微软雅黑" panose="020B0503020204020204" charset="-122"/>
                        </a:rPr>
                        <a:t>18</a:t>
                      </a:r>
                      <a:endParaRPr lang="en-US" altLang="zh-CN" sz="24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FF0000"/>
                    </a:solidFill>
                  </a:tcPr>
                </a:tc>
              </a:tr>
              <a:tr h="622300">
                <a:tc gridSpan="19"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第一学期</a:t>
                      </a:r>
                      <a:endParaRPr lang="zh-CN" altLang="en-US" sz="1600" b="1">
                        <a:solidFill>
                          <a:srgbClr val="00206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8DC6FF"/>
                    </a:solidFill>
                  </a:tcPr>
                </a:tc>
                <a:tc hMerge="1">
                  <a:tcPr anchor="ctr" anchorCtr="0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 marL="12700" marR="12700" marT="12700" vert="horz" anchor="ctr" anchorCtr="0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 marL="12700" marR="12700" marT="12700" vert="horz" anchor="ctr" anchorCtr="0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 marL="12700" marR="12700" marT="12700" vert="horz" anchor="ctr" anchorCtr="0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81915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周一周二</a:t>
                      </a:r>
                      <a:endParaRPr lang="zh-CN" altLang="en-US" sz="1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1552D1"/>
                    </a:solidFill>
                  </a:tcPr>
                </a:tc>
                <a:tc gridSpan="6">
                  <a:txBody>
                    <a:bodyPr/>
                    <a:p>
                      <a:pPr algn="ctr">
                        <a:buNone/>
                      </a:pPr>
                      <a:r>
                        <a:rPr lang="zh-CN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军训</a:t>
                      </a:r>
                      <a:endParaRPr lang="zh-CN" alt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1552D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形式语言</a:t>
                      </a: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—</a:t>
                      </a:r>
                      <a:r>
                        <a:rPr 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观察与再现</a:t>
                      </a:r>
                      <a:endParaRPr 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（观察能力培养）</a:t>
                      </a:r>
                      <a:endParaRPr 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32/8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solidFill>
                      <a:srgbClr val="1552D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形式语言</a:t>
                      </a: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—</a:t>
                      </a:r>
                      <a:r>
                        <a:rPr 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非文本叙事</a:t>
                      </a:r>
                      <a:endParaRPr 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（叙事语言训练）</a:t>
                      </a:r>
                      <a:endParaRPr 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32/8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solidFill>
                      <a:srgbClr val="1552D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4"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形态学（平面与立体形态）</a:t>
                      </a:r>
                      <a:endParaRPr 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32/8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solidFill>
                      <a:srgbClr val="1552D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67373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周三</a:t>
                      </a:r>
                      <a:endParaRPr lang="zh-CN" altLang="en-US" sz="1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1552D1"/>
                    </a:solidFill>
                  </a:tcPr>
                </a:tc>
                <a:tc gridSpan="8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pathon</a:t>
                      </a:r>
                      <a:r>
                        <a:rPr lang="zh-CN" altLang="en-US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语言程序设计</a:t>
                      </a:r>
                      <a:endParaRPr 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16/2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solidFill>
                      <a:srgbClr val="1552D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8">
                  <a:txBody>
                    <a:bodyPr/>
                    <a:p>
                      <a:pPr algn="ctr">
                        <a:buNone/>
                      </a:pPr>
                      <a:r>
                        <a:rPr 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商业运营基础</a:t>
                      </a:r>
                      <a:endParaRPr 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16/2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anchor="ctr" anchorCtr="0">
                    <a:solidFill>
                      <a:srgbClr val="1552D1"/>
                    </a:solidFill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00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1552D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00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1552D1"/>
                    </a:solidFill>
                  </a:tcPr>
                </a:tc>
              </a:tr>
              <a:tr h="621665">
                <a:tc gridSpan="19"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第二学期</a:t>
                      </a:r>
                      <a:endParaRPr lang="zh-CN" altLang="en-US" sz="1600" b="1">
                        <a:solidFill>
                          <a:srgbClr val="00206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8DC6FF"/>
                    </a:solidFill>
                  </a:tcPr>
                </a:tc>
                <a:tc hMerge="1">
                  <a:tcPr marL="12700" marR="12700" marT="12700" vert="horz"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</a:tr>
              <a:tr h="67500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周一</a:t>
                      </a:r>
                      <a:endParaRPr lang="zh-CN" altLang="en-US" sz="1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周二</a:t>
                      </a:r>
                      <a:endParaRPr lang="zh-CN" altLang="en-US" sz="1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1552D1"/>
                    </a:solidFill>
                  </a:tcPr>
                </a:tc>
                <a:tc gridSpan="5"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色彩学（色彩科学知识）</a:t>
                      </a:r>
                      <a:endParaRPr lang="zh-CN" altLang="en-US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40/8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1552D1"/>
                    </a:solidFill>
                  </a:tcPr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gridSpan="5"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创造学（思维方式的转变与训练）</a:t>
                      </a:r>
                      <a:endParaRPr lang="zh-CN" altLang="en-US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40/8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1552D1"/>
                    </a:solidFill>
                  </a:tcPr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gridSpan="8"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开源硬件与编程设计（计算机与交互技术）</a:t>
                      </a:r>
                      <a:endParaRPr lang="zh-CN" altLang="en-US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32/4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1552D1"/>
                    </a:solidFill>
                  </a:tcPr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</a:tr>
              <a:tr h="62230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周三</a:t>
                      </a:r>
                      <a:endParaRPr lang="zh-CN" altLang="en-US" sz="1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1552D1"/>
                    </a:solidFill>
                  </a:tcPr>
                </a:tc>
                <a:tc gridSpan="8">
                  <a:txBody>
                    <a:bodyPr/>
                    <a:p>
                      <a:pPr algn="ctr">
                        <a:buClrTx/>
                        <a:buSzTx/>
                        <a:buNone/>
                      </a:pPr>
                      <a:r>
                        <a:rPr lang="zh-CN" altLang="en-US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科学技术简史</a:t>
                      </a:r>
                      <a:endParaRPr lang="zh-CN" altLang="en-US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16/2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>
                    <a:solidFill>
                      <a:srgbClr val="1552D1"/>
                    </a:solidFill>
                  </a:tcPr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gridSpan="8">
                  <a:txBody>
                    <a:bodyPr/>
                    <a:p>
                      <a:pPr algn="ctr">
                        <a:buClrTx/>
                        <a:buSzTx/>
                        <a:buNone/>
                      </a:pPr>
                      <a:r>
                        <a:rPr lang="zh-CN" altLang="en-US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文化人类学</a:t>
                      </a:r>
                      <a:endParaRPr lang="zh-CN" altLang="en-US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16/2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>
                    <a:solidFill>
                      <a:srgbClr val="1552D1"/>
                    </a:solidFill>
                  </a:tcPr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00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1552D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00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1552D1"/>
                    </a:solidFill>
                  </a:tcPr>
                </a:tc>
              </a:tr>
              <a:tr h="675005">
                <a:tc gridSpan="19"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rgbClr val="002060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第三学期</a:t>
                      </a:r>
                      <a:endParaRPr lang="zh-CN" altLang="en-US" sz="1600" b="1">
                        <a:solidFill>
                          <a:srgbClr val="002060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8DC6FF"/>
                    </a:solidFill>
                  </a:tcPr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</a:tr>
              <a:tr h="67373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周一</a:t>
                      </a:r>
                      <a:endParaRPr lang="zh-CN" altLang="en-US" sz="1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周二</a:t>
                      </a:r>
                      <a:endParaRPr lang="zh-CN" altLang="en-US" sz="1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1552D1"/>
                    </a:solidFill>
                  </a:tcPr>
                </a:tc>
                <a:tc gridSpan="9">
                  <a:txBody>
                    <a:bodyPr/>
                    <a:p>
                      <a:pPr algn="ctr">
                        <a:buClrTx/>
                        <a:buSzTx/>
                        <a:buNone/>
                      </a:pPr>
                      <a:r>
                        <a:rPr lang="zh-CN" altLang="en-US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专业基础课1</a:t>
                      </a:r>
                      <a:r>
                        <a:rPr lang="zh-CN" altLang="en-US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（专业开设，跨学类选修）</a:t>
                      </a:r>
                      <a:endParaRPr lang="zh-CN" altLang="en-US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72/8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>
                    <a:solidFill>
                      <a:srgbClr val="1552D1"/>
                    </a:solidFill>
                  </a:tcPr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marL="12700" marR="12700" marT="12700" vert="horz" anchor="ctr"/>
                </a:tc>
                <a:tc gridSpan="9">
                  <a:txBody>
                    <a:bodyPr/>
                    <a:p>
                      <a:pPr algn="ctr">
                        <a:buClrTx/>
                        <a:buSzTx/>
                        <a:buNone/>
                      </a:pPr>
                      <a:r>
                        <a:rPr lang="zh-CN" altLang="en-US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专业基础课2</a:t>
                      </a:r>
                      <a:r>
                        <a:rPr lang="zh-CN" altLang="en-US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（专业开设，跨学类选修）</a:t>
                      </a:r>
                      <a:endParaRPr lang="zh-CN" altLang="en-US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72/8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>
                    <a:solidFill>
                      <a:srgbClr val="1552D1"/>
                    </a:solidFill>
                  </a:tcPr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</a:tr>
              <a:tr h="67500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周三</a:t>
                      </a:r>
                      <a:endParaRPr lang="zh-CN" altLang="en-US" sz="1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1552D1"/>
                    </a:solidFill>
                  </a:tcPr>
                </a:tc>
                <a:tc gridSpan="9">
                  <a:txBody>
                    <a:bodyPr/>
                    <a:p>
                      <a:pPr algn="ctr">
                        <a:buClrTx/>
                        <a:buSzTx/>
                        <a:buNone/>
                      </a:pPr>
                      <a:r>
                        <a:rPr lang="zh-CN" altLang="en-US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专业理论</a:t>
                      </a: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r>
                        <a:rPr lang="zh-CN" altLang="en-US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（专业开设，跨学类选修）</a:t>
                      </a:r>
                      <a:endParaRPr lang="zh-CN" altLang="en-US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ClrTx/>
                        <a:buSzTx/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36/4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>
                    <a:solidFill>
                      <a:srgbClr val="1552D1"/>
                    </a:solidFill>
                  </a:tcPr>
                </a:tc>
                <a:tc hMerge="1">
                  <a:tcPr marL="12700" marR="12700" marT="12700" vert="horz" anchor="ctr"/>
                </a:tc>
                <a:tc hMerge="1">
                  <a:tcPr marL="12700" marR="12700" marT="12700" vert="horz" anchor="ctr"/>
                </a:tc>
                <a:tc hMerge="1">
                  <a:tcPr marL="12700" marR="12700" marT="12700" vert="horz" anchor="ctr"/>
                </a:tc>
                <a:tc hMerge="1">
                  <a:tcPr marL="12700" marR="12700" marT="12700" vert="horz" anchor="ctr"/>
                </a:tc>
                <a:tc hMerge="1">
                  <a:tcPr marL="12700" marR="12700" marT="12700" vert="horz" anchor="ctr"/>
                </a:tc>
                <a:tc hMerge="1">
                  <a:tcPr marL="12700" marR="12700" marT="12700" vert="horz" anchor="ctr"/>
                </a:tc>
                <a:tc hMerge="1">
                  <a:tcPr marL="12700" marR="12700" marT="12700" vert="horz" anchor="ctr"/>
                </a:tc>
                <a:tc hMerge="1">
                  <a:tcPr marL="12700" marR="12700" marT="12700" vert="horz" anchor="ctr"/>
                </a:tc>
                <a:tc gridSpan="9"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专业技术</a:t>
                      </a: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r>
                        <a:rPr lang="zh-CN" altLang="en-US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（专业开设，跨学类选修）</a:t>
                      </a:r>
                      <a:endParaRPr lang="zh-CN" altLang="en-US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r>
                        <a:rPr lang="en-US" altLang="zh-CN" sz="16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36/4</a:t>
                      </a:r>
                      <a:endParaRPr lang="en-US" altLang="zh-CN" sz="16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>
                    <a:solidFill>
                      <a:srgbClr val="1552D1"/>
                    </a:solidFill>
                  </a:tcPr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  <a:tc hMerge="1">
                  <a:tcPr anchor="ctr" anchorCtr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标题 1"/>
          <p:cNvSpPr>
            <a:spLocks noGrp="1"/>
          </p:cNvSpPr>
          <p:nvPr>
            <p:ph type="title"/>
          </p:nvPr>
        </p:nvSpPr>
        <p:spPr>
          <a:xfrm>
            <a:off x="407670" y="162772"/>
            <a:ext cx="10972800" cy="1143000"/>
          </a:xfrm>
        </p:spPr>
        <p:txBody>
          <a:bodyPr anchor="ctr"/>
          <a:p>
            <a:pPr algn="l"/>
            <a:r>
              <a:rPr lang="zh-CN" altLang="zh-CN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学科基础通识教育课程</a:t>
            </a:r>
            <a:endParaRPr lang="zh-CN" altLang="zh-CN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2" name="内容占位符 1"/>
          <p:cNvGraphicFramePr/>
          <p:nvPr>
            <p:ph idx="1"/>
            <p:custDataLst>
              <p:tags r:id="rId1"/>
            </p:custDataLst>
          </p:nvPr>
        </p:nvGraphicFramePr>
        <p:xfrm>
          <a:off x="26670" y="1779270"/>
          <a:ext cx="12192000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  <a:gridCol w="3048000"/>
              </a:tblGrid>
              <a:tr h="54864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800" b="1">
                          <a:latin typeface="微软雅黑" panose="020B0503020204020204" charset="-122"/>
                          <a:ea typeface="微软雅黑" panose="020B0503020204020204" charset="-122"/>
                        </a:rPr>
                        <a:t>学科基础课程</a:t>
                      </a:r>
                      <a:endParaRPr lang="zh-CN" altLang="en-US" sz="2800" b="1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>
                    <a:solidFill>
                      <a:srgbClr val="1552D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800" b="1">
                          <a:latin typeface="微软雅黑" panose="020B0503020204020204" charset="-122"/>
                          <a:ea typeface="微软雅黑" panose="020B0503020204020204" charset="-122"/>
                        </a:rPr>
                        <a:t>学科通识课程</a:t>
                      </a:r>
                      <a:endParaRPr lang="zh-CN" altLang="en-US" sz="2800" b="1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>
                    <a:solidFill>
                      <a:srgbClr val="1552D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2800" b="1">
                          <a:latin typeface="微软雅黑" panose="020B0503020204020204" charset="-122"/>
                          <a:ea typeface="微软雅黑" panose="020B0503020204020204" charset="-122"/>
                        </a:rPr>
                        <a:t>学科理论课程</a:t>
                      </a:r>
                      <a:endParaRPr lang="zh-CN" altLang="en-US" sz="2800" b="1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>
                    <a:solidFill>
                      <a:srgbClr val="1552D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zh-CN" sz="2800" b="1">
                          <a:latin typeface="微软雅黑" panose="020B0503020204020204" charset="-122"/>
                          <a:ea typeface="微软雅黑" panose="020B0503020204020204" charset="-122"/>
                        </a:rPr>
                        <a:t>学科选修课程</a:t>
                      </a:r>
                      <a:endParaRPr lang="zh-CN" altLang="zh-CN" sz="2800" b="1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>
                    <a:solidFill>
                      <a:srgbClr val="1552D1"/>
                    </a:solidFill>
                  </a:tcPr>
                </a:tc>
              </a:tr>
              <a:tr h="4511040">
                <a:tc>
                  <a:txBody>
                    <a:bodyPr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形式语言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色彩学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形态学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创造学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学科基础选修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1920" marR="121920" marT="60960" marB="60960">
                    <a:solidFill>
                      <a:srgbClr val="6CB4FF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设计方法研究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8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（第三学期）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用户体验研究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8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（第四学期）</a:t>
                      </a:r>
                      <a:endParaRPr lang="zh-CN" altLang="en-US" sz="18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商品经济研究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8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（第五学期）</a:t>
                      </a:r>
                      <a:endParaRPr lang="zh-CN" altLang="en-US" sz="18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社会发展研究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18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（第六学期）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>
                    <a:solidFill>
                      <a:srgbClr val="6CB4FF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美学</a:t>
                      </a:r>
                      <a:r>
                        <a:rPr lang="zh-CN" altLang="en-US" sz="18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（第一学期）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科技史</a:t>
                      </a:r>
                      <a:r>
                        <a:rPr lang="zh-CN" altLang="en-US" sz="18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（第二学期）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设计史</a:t>
                      </a:r>
                      <a:r>
                        <a:rPr lang="zh-CN" altLang="en-US" sz="18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</a:rPr>
                        <a:t>（第三学期）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设计概论</a:t>
                      </a:r>
                      <a:r>
                        <a:rPr lang="zh-CN" altLang="en-US" sz="18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（第三学期）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设计心理学</a:t>
                      </a:r>
                      <a:r>
                        <a:rPr lang="zh-CN" altLang="en-US" sz="18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（第四学期）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社会人类学</a:t>
                      </a:r>
                      <a:r>
                        <a:rPr lang="zh-CN" altLang="en-US" sz="18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（第四学期）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>
                    <a:solidFill>
                      <a:srgbClr val="6CB4FF"/>
                    </a:solidFill>
                  </a:tcPr>
                </a:tc>
                <a:tc>
                  <a:txBody>
                    <a:bodyPr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设计与生活</a:t>
                      </a:r>
                      <a:r>
                        <a:rPr lang="zh-CN" altLang="en-US" sz="18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（第五学期）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设计与商业</a:t>
                      </a:r>
                      <a:r>
                        <a:rPr lang="zh-CN" altLang="en-US" sz="18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（第五学期）</a:t>
                      </a:r>
                      <a:endParaRPr lang="zh-CN" altLang="en-US" sz="18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设计与传统</a:t>
                      </a:r>
                      <a:r>
                        <a:rPr lang="zh-CN" altLang="en-US" sz="18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（第六学期）</a:t>
                      </a:r>
                      <a:endParaRPr lang="zh-CN" altLang="en-US" sz="18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sz="24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设计与未来</a:t>
                      </a:r>
                      <a:r>
                        <a:rPr lang="zh-CN" altLang="en-US" sz="1800" b="1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（第六学期）</a:t>
                      </a: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endParaRPr lang="zh-CN" altLang="en-US" sz="2400" b="1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marL="121920" marR="121920" marT="60960" marB="60960">
                    <a:solidFill>
                      <a:srgbClr val="6CB4FF"/>
                    </a:solidFill>
                  </a:tcPr>
                </a:tc>
              </a:tr>
            </a:tbl>
          </a:graphicData>
        </a:graphic>
      </p:graphicFrame>
      <p:sp>
        <p:nvSpPr>
          <p:cNvPr id="7187" name="文本框 23"/>
          <p:cNvSpPr txBox="1"/>
          <p:nvPr/>
        </p:nvSpPr>
        <p:spPr>
          <a:xfrm>
            <a:off x="3187065" y="1225550"/>
            <a:ext cx="8993505" cy="460375"/>
          </a:xfrm>
          <a:prstGeom prst="rect">
            <a:avLst/>
          </a:prstGeom>
          <a:solidFill>
            <a:srgbClr val="6CB4FF"/>
          </a:solidFill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全院选修</a:t>
            </a:r>
            <a:endParaRPr lang="zh-CN" altLang="en-US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188" name="文本框 23"/>
          <p:cNvSpPr txBox="1"/>
          <p:nvPr/>
        </p:nvSpPr>
        <p:spPr>
          <a:xfrm>
            <a:off x="26670" y="1225550"/>
            <a:ext cx="3049905" cy="460375"/>
          </a:xfrm>
          <a:prstGeom prst="rect">
            <a:avLst/>
          </a:prstGeom>
          <a:solidFill>
            <a:srgbClr val="6CB4FF"/>
          </a:solidFill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2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学科基础</a:t>
            </a:r>
            <a:endParaRPr lang="zh-CN" altLang="en-US" sz="24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683260" y="2198370"/>
            <a:ext cx="10408920" cy="1708200"/>
            <a:chOff x="3999389" y="2494625"/>
            <a:chExt cx="4993691" cy="1708446"/>
          </a:xfrm>
        </p:grpSpPr>
        <p:sp>
          <p:nvSpPr>
            <p:cNvPr id="12" name="矩形: 圆角 11"/>
            <p:cNvSpPr/>
            <p:nvPr/>
          </p:nvSpPr>
          <p:spPr>
            <a:xfrm>
              <a:off x="3999389" y="2494625"/>
              <a:ext cx="4993691" cy="126950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408869" y="2634395"/>
              <a:ext cx="4489884" cy="1568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9600" b="1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敬请批评指正</a:t>
              </a:r>
              <a:endParaRPr lang="zh-CN" altLang="en-US" sz="96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</p:txBody>
        </p:sp>
      </p:grp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24126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226943" y="58420"/>
            <a:ext cx="7529974" cy="6799580"/>
            <a:chOff x="1822548" y="-824658"/>
            <a:chExt cx="6418110" cy="5795453"/>
          </a:xfrm>
        </p:grpSpPr>
        <p:sp>
          <p:nvSpPr>
            <p:cNvPr id="70" name="íŝľîḑè"/>
            <p:cNvSpPr/>
            <p:nvPr/>
          </p:nvSpPr>
          <p:spPr>
            <a:xfrm>
              <a:off x="1822548" y="2506993"/>
              <a:ext cx="2463802" cy="2463802"/>
            </a:xfrm>
            <a:prstGeom prst="ellipse">
              <a:avLst/>
            </a:prstGeom>
            <a:solidFill>
              <a:srgbClr val="1552D1"/>
            </a:solidFill>
            <a:ln w="57150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3765"/>
              <a:endParaRPr lang="zh-CN" altLang="en-US" sz="2000" b="1" i="1">
                <a:solidFill>
                  <a:srgbClr val="FFC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</p:txBody>
        </p:sp>
        <p:sp>
          <p:nvSpPr>
            <p:cNvPr id="68" name="îSlïďè"/>
            <p:cNvSpPr/>
            <p:nvPr/>
          </p:nvSpPr>
          <p:spPr>
            <a:xfrm>
              <a:off x="5776856" y="2497251"/>
              <a:ext cx="2463802" cy="2463802"/>
            </a:xfrm>
            <a:prstGeom prst="ellipse">
              <a:avLst/>
            </a:prstGeom>
            <a:solidFill>
              <a:srgbClr val="1552D1"/>
            </a:solidFill>
            <a:ln w="57150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3765"/>
              <a:endParaRPr lang="zh-CN" altLang="en-US" sz="2000" b="1" i="1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</p:txBody>
        </p:sp>
        <p:sp>
          <p:nvSpPr>
            <p:cNvPr id="3" name="ïṧḷíḓê"/>
            <p:cNvSpPr/>
            <p:nvPr/>
          </p:nvSpPr>
          <p:spPr>
            <a:xfrm flipH="1">
              <a:off x="5836382" y="3482014"/>
              <a:ext cx="2349500" cy="447087"/>
            </a:xfrm>
            <a:prstGeom prst="rect">
              <a:avLst/>
            </a:prstGeom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6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跨领域</a:t>
              </a:r>
              <a:endParaRPr lang="zh-CN" altLang="en-US" sz="6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</p:txBody>
        </p:sp>
        <p:sp>
          <p:nvSpPr>
            <p:cNvPr id="2" name="íŝľîḑè"/>
            <p:cNvSpPr/>
            <p:nvPr/>
          </p:nvSpPr>
          <p:spPr>
            <a:xfrm>
              <a:off x="3828808" y="-824658"/>
              <a:ext cx="2463802" cy="2463802"/>
            </a:xfrm>
            <a:prstGeom prst="ellipse">
              <a:avLst/>
            </a:prstGeom>
            <a:solidFill>
              <a:srgbClr val="1552D1"/>
            </a:solidFill>
            <a:ln w="57150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p>
              <a:pPr algn="ctr" defTabSz="913765"/>
              <a:endParaRPr lang="zh-CN" altLang="en-US" sz="2000" b="1" i="1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</p:txBody>
        </p:sp>
        <p:sp>
          <p:nvSpPr>
            <p:cNvPr id="8" name="ïṧḷíḓê"/>
            <p:cNvSpPr/>
            <p:nvPr/>
          </p:nvSpPr>
          <p:spPr>
            <a:xfrm flipH="1">
              <a:off x="1879372" y="3515265"/>
              <a:ext cx="2349500" cy="447087"/>
            </a:xfrm>
            <a:prstGeom prst="rect">
              <a:avLst/>
            </a:prstGeom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6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跨学科</a:t>
              </a:r>
              <a:endParaRPr lang="zh-CN" altLang="en-US" sz="6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</p:txBody>
        </p:sp>
        <p:sp>
          <p:nvSpPr>
            <p:cNvPr id="64" name="îṧḷiḋe"/>
            <p:cNvSpPr/>
            <p:nvPr/>
          </p:nvSpPr>
          <p:spPr>
            <a:xfrm>
              <a:off x="3828765" y="1313913"/>
              <a:ext cx="2463802" cy="2463802"/>
            </a:xfrm>
            <a:prstGeom prst="ellipse">
              <a:avLst/>
            </a:prstGeom>
            <a:solidFill>
              <a:srgbClr val="FF0000"/>
            </a:solidFill>
            <a:ln w="57150">
              <a:solidFill>
                <a:schemeClr val="bg1"/>
              </a:solidFill>
              <a:prstDash val="solid"/>
              <a:rou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rmAutofit/>
            </a:bodyPr>
            <a:lstStyle/>
            <a:p>
              <a:pPr algn="ctr" defTabSz="913765"/>
              <a:endParaRPr lang="zh-CN" altLang="en-US" sz="2000" b="1" i="1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</p:txBody>
        </p:sp>
        <p:sp>
          <p:nvSpPr>
            <p:cNvPr id="12" name="ïṧḷíḓê"/>
            <p:cNvSpPr/>
            <p:nvPr/>
          </p:nvSpPr>
          <p:spPr>
            <a:xfrm flipH="1">
              <a:off x="3885746" y="1336466"/>
              <a:ext cx="2349510" cy="2411164"/>
            </a:xfrm>
            <a:prstGeom prst="rect">
              <a:avLst/>
            </a:prstGeom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15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新</a:t>
              </a:r>
              <a:endParaRPr lang="zh-CN" altLang="en-US" sz="15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</p:txBody>
        </p:sp>
        <p:sp>
          <p:nvSpPr>
            <p:cNvPr id="63" name="ïṧḷíḓê"/>
            <p:cNvSpPr/>
            <p:nvPr/>
          </p:nvSpPr>
          <p:spPr>
            <a:xfrm flipH="1">
              <a:off x="3885524" y="124151"/>
              <a:ext cx="2349500" cy="447087"/>
            </a:xfrm>
            <a:prstGeom prst="rect">
              <a:avLst/>
            </a:prstGeom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zh-CN" altLang="en-US" sz="66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跨专业</a:t>
              </a:r>
              <a:endParaRPr lang="zh-CN" altLang="en-US" sz="6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</p:txBody>
        </p:sp>
      </p:grp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42"/>
          <p:cNvSpPr>
            <a:spLocks noEditPoints="1"/>
          </p:cNvSpPr>
          <p:nvPr/>
        </p:nvSpPr>
        <p:spPr bwMode="auto">
          <a:xfrm>
            <a:off x="1466850" y="1119505"/>
            <a:ext cx="9186545" cy="4966335"/>
          </a:xfrm>
          <a:custGeom>
            <a:avLst/>
            <a:gdLst>
              <a:gd name="T0" fmla="*/ 2147483647 w 3458"/>
              <a:gd name="T1" fmla="*/ 2147483647 h 1870"/>
              <a:gd name="T2" fmla="*/ 2147483647 w 3458"/>
              <a:gd name="T3" fmla="*/ 2147483647 h 1870"/>
              <a:gd name="T4" fmla="*/ 2147483647 w 3458"/>
              <a:gd name="T5" fmla="*/ 2147483647 h 1870"/>
              <a:gd name="T6" fmla="*/ 2147483647 w 3458"/>
              <a:gd name="T7" fmla="*/ 2147483647 h 1870"/>
              <a:gd name="T8" fmla="*/ 2147483647 w 3458"/>
              <a:gd name="T9" fmla="*/ 2147483647 h 1870"/>
              <a:gd name="T10" fmla="*/ 2147483647 w 3458"/>
              <a:gd name="T11" fmla="*/ 2147483647 h 1870"/>
              <a:gd name="T12" fmla="*/ 2147483647 w 3458"/>
              <a:gd name="T13" fmla="*/ 2147483647 h 1870"/>
              <a:gd name="T14" fmla="*/ 2147483647 w 3458"/>
              <a:gd name="T15" fmla="*/ 2147483647 h 1870"/>
              <a:gd name="T16" fmla="*/ 2147483647 w 3458"/>
              <a:gd name="T17" fmla="*/ 2147483647 h 1870"/>
              <a:gd name="T18" fmla="*/ 2147483647 w 3458"/>
              <a:gd name="T19" fmla="*/ 2147483647 h 1870"/>
              <a:gd name="T20" fmla="*/ 2147483647 w 3458"/>
              <a:gd name="T21" fmla="*/ 2147483647 h 1870"/>
              <a:gd name="T22" fmla="*/ 2147483647 w 3458"/>
              <a:gd name="T23" fmla="*/ 2147483647 h 1870"/>
              <a:gd name="T24" fmla="*/ 2147483647 w 3458"/>
              <a:gd name="T25" fmla="*/ 2147483647 h 1870"/>
              <a:gd name="T26" fmla="*/ 2147483647 w 3458"/>
              <a:gd name="T27" fmla="*/ 2147483647 h 1870"/>
              <a:gd name="T28" fmla="*/ 2147483647 w 3458"/>
              <a:gd name="T29" fmla="*/ 2147483647 h 1870"/>
              <a:gd name="T30" fmla="*/ 2147483647 w 3458"/>
              <a:gd name="T31" fmla="*/ 2147483647 h 1870"/>
              <a:gd name="T32" fmla="*/ 2147483647 w 3458"/>
              <a:gd name="T33" fmla="*/ 2147483647 h 1870"/>
              <a:gd name="T34" fmla="*/ 2147483647 w 3458"/>
              <a:gd name="T35" fmla="*/ 2147483647 h 1870"/>
              <a:gd name="T36" fmla="*/ 2147483647 w 3458"/>
              <a:gd name="T37" fmla="*/ 2147483647 h 1870"/>
              <a:gd name="T38" fmla="*/ 2147483647 w 3458"/>
              <a:gd name="T39" fmla="*/ 2147483647 h 1870"/>
              <a:gd name="T40" fmla="*/ 2147483647 w 3458"/>
              <a:gd name="T41" fmla="*/ 2147483647 h 1870"/>
              <a:gd name="T42" fmla="*/ 2147483647 w 3458"/>
              <a:gd name="T43" fmla="*/ 2147483647 h 1870"/>
              <a:gd name="T44" fmla="*/ 2147483647 w 3458"/>
              <a:gd name="T45" fmla="*/ 2147483647 h 1870"/>
              <a:gd name="T46" fmla="*/ 2147483647 w 3458"/>
              <a:gd name="T47" fmla="*/ 2147483647 h 1870"/>
              <a:gd name="T48" fmla="*/ 2147483647 w 3458"/>
              <a:gd name="T49" fmla="*/ 2147483647 h 1870"/>
              <a:gd name="T50" fmla="*/ 2147483647 w 3458"/>
              <a:gd name="T51" fmla="*/ 2147483647 h 1870"/>
              <a:gd name="T52" fmla="*/ 2147483647 w 3458"/>
              <a:gd name="T53" fmla="*/ 2147483647 h 1870"/>
              <a:gd name="T54" fmla="*/ 2147483647 w 3458"/>
              <a:gd name="T55" fmla="*/ 2147483647 h 1870"/>
              <a:gd name="T56" fmla="*/ 2147483647 w 3458"/>
              <a:gd name="T57" fmla="*/ 2147483647 h 1870"/>
              <a:gd name="T58" fmla="*/ 2147483647 w 3458"/>
              <a:gd name="T59" fmla="*/ 2147483647 h 1870"/>
              <a:gd name="T60" fmla="*/ 2147483647 w 3458"/>
              <a:gd name="T61" fmla="*/ 2147483647 h 1870"/>
              <a:gd name="T62" fmla="*/ 2147483647 w 3458"/>
              <a:gd name="T63" fmla="*/ 2147483647 h 1870"/>
              <a:gd name="T64" fmla="*/ 2147483647 w 3458"/>
              <a:gd name="T65" fmla="*/ 2147483647 h 1870"/>
              <a:gd name="T66" fmla="*/ 2147483647 w 3458"/>
              <a:gd name="T67" fmla="*/ 2147483647 h 1870"/>
              <a:gd name="T68" fmla="*/ 2147483647 w 3458"/>
              <a:gd name="T69" fmla="*/ 2147483647 h 1870"/>
              <a:gd name="T70" fmla="*/ 2147483647 w 3458"/>
              <a:gd name="T71" fmla="*/ 2147483647 h 1870"/>
              <a:gd name="T72" fmla="*/ 2147483647 w 3458"/>
              <a:gd name="T73" fmla="*/ 2147483647 h 1870"/>
              <a:gd name="T74" fmla="*/ 2147483647 w 3458"/>
              <a:gd name="T75" fmla="*/ 2147483647 h 1870"/>
              <a:gd name="T76" fmla="*/ 2147483647 w 3458"/>
              <a:gd name="T77" fmla="*/ 2147483647 h 1870"/>
              <a:gd name="T78" fmla="*/ 2147483647 w 3458"/>
              <a:gd name="T79" fmla="*/ 2147483647 h 1870"/>
              <a:gd name="T80" fmla="*/ 2147483647 w 3458"/>
              <a:gd name="T81" fmla="*/ 2147483647 h 1870"/>
              <a:gd name="T82" fmla="*/ 2147483647 w 3458"/>
              <a:gd name="T83" fmla="*/ 2147483647 h 1870"/>
              <a:gd name="T84" fmla="*/ 2147483647 w 3458"/>
              <a:gd name="T85" fmla="*/ 2147483647 h 1870"/>
              <a:gd name="T86" fmla="*/ 2147483647 w 3458"/>
              <a:gd name="T87" fmla="*/ 2147483647 h 1870"/>
              <a:gd name="T88" fmla="*/ 2147483647 w 3458"/>
              <a:gd name="T89" fmla="*/ 2147483647 h 1870"/>
              <a:gd name="T90" fmla="*/ 2147483647 w 3458"/>
              <a:gd name="T91" fmla="*/ 2147483647 h 1870"/>
              <a:gd name="T92" fmla="*/ 2147483647 w 3458"/>
              <a:gd name="T93" fmla="*/ 2147483647 h 1870"/>
              <a:gd name="T94" fmla="*/ 2147483647 w 3458"/>
              <a:gd name="T95" fmla="*/ 2147483647 h 1870"/>
              <a:gd name="T96" fmla="*/ 2147483647 w 3458"/>
              <a:gd name="T97" fmla="*/ 2147483647 h 1870"/>
              <a:gd name="T98" fmla="*/ 2147483647 w 3458"/>
              <a:gd name="T99" fmla="*/ 2147483647 h 1870"/>
              <a:gd name="T100" fmla="*/ 2147483647 w 3458"/>
              <a:gd name="T101" fmla="*/ 2147483647 h 1870"/>
              <a:gd name="T102" fmla="*/ 2147483647 w 3458"/>
              <a:gd name="T103" fmla="*/ 2147483647 h 1870"/>
              <a:gd name="T104" fmla="*/ 2147483647 w 3458"/>
              <a:gd name="T105" fmla="*/ 2147483647 h 1870"/>
              <a:gd name="T106" fmla="*/ 2147483647 w 3458"/>
              <a:gd name="T107" fmla="*/ 2147483647 h 1870"/>
              <a:gd name="T108" fmla="*/ 2147483647 w 3458"/>
              <a:gd name="T109" fmla="*/ 2147483647 h 1870"/>
              <a:gd name="T110" fmla="*/ 2147483647 w 3458"/>
              <a:gd name="T111" fmla="*/ 2147483647 h 1870"/>
              <a:gd name="T112" fmla="*/ 2147483647 w 3458"/>
              <a:gd name="T113" fmla="*/ 2147483647 h 1870"/>
              <a:gd name="T114" fmla="*/ 2147483647 w 3458"/>
              <a:gd name="T115" fmla="*/ 2147483647 h 1870"/>
              <a:gd name="T116" fmla="*/ 2147483647 w 3458"/>
              <a:gd name="T117" fmla="*/ 2147483647 h 1870"/>
              <a:gd name="T118" fmla="*/ 2147483647 w 3458"/>
              <a:gd name="T119" fmla="*/ 2147483647 h 1870"/>
              <a:gd name="T120" fmla="*/ 2147483647 w 3458"/>
              <a:gd name="T121" fmla="*/ 2147483647 h 1870"/>
              <a:gd name="T122" fmla="*/ 2147483647 w 3458"/>
              <a:gd name="T123" fmla="*/ 2147483647 h 1870"/>
              <a:gd name="T124" fmla="*/ 2147483647 w 3458"/>
              <a:gd name="T125" fmla="*/ 2147483647 h 187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3458" h="1870">
                <a:moveTo>
                  <a:pt x="956" y="1870"/>
                </a:moveTo>
                <a:lnTo>
                  <a:pt x="909" y="1870"/>
                </a:lnTo>
                <a:lnTo>
                  <a:pt x="909" y="1823"/>
                </a:lnTo>
                <a:lnTo>
                  <a:pt x="956" y="1823"/>
                </a:lnTo>
                <a:lnTo>
                  <a:pt x="956" y="1870"/>
                </a:lnTo>
                <a:close/>
                <a:moveTo>
                  <a:pt x="3230" y="1794"/>
                </a:moveTo>
                <a:lnTo>
                  <a:pt x="3181" y="1794"/>
                </a:lnTo>
                <a:lnTo>
                  <a:pt x="3181" y="1747"/>
                </a:lnTo>
                <a:lnTo>
                  <a:pt x="3230" y="1747"/>
                </a:lnTo>
                <a:lnTo>
                  <a:pt x="3230" y="1794"/>
                </a:lnTo>
                <a:close/>
                <a:moveTo>
                  <a:pt x="956" y="1794"/>
                </a:moveTo>
                <a:lnTo>
                  <a:pt x="909" y="1794"/>
                </a:lnTo>
                <a:lnTo>
                  <a:pt x="909" y="1747"/>
                </a:lnTo>
                <a:lnTo>
                  <a:pt x="956" y="1747"/>
                </a:lnTo>
                <a:lnTo>
                  <a:pt x="956" y="1794"/>
                </a:lnTo>
                <a:close/>
                <a:moveTo>
                  <a:pt x="3306" y="1719"/>
                </a:moveTo>
                <a:lnTo>
                  <a:pt x="3257" y="1719"/>
                </a:lnTo>
                <a:lnTo>
                  <a:pt x="3257" y="1671"/>
                </a:lnTo>
                <a:lnTo>
                  <a:pt x="3306" y="1671"/>
                </a:lnTo>
                <a:lnTo>
                  <a:pt x="3306" y="1719"/>
                </a:lnTo>
                <a:close/>
                <a:moveTo>
                  <a:pt x="3003" y="1719"/>
                </a:moveTo>
                <a:lnTo>
                  <a:pt x="2954" y="1719"/>
                </a:lnTo>
                <a:lnTo>
                  <a:pt x="2954" y="1671"/>
                </a:lnTo>
                <a:lnTo>
                  <a:pt x="3003" y="1671"/>
                </a:lnTo>
                <a:lnTo>
                  <a:pt x="3003" y="1719"/>
                </a:lnTo>
                <a:close/>
                <a:moveTo>
                  <a:pt x="1032" y="1719"/>
                </a:moveTo>
                <a:lnTo>
                  <a:pt x="985" y="1719"/>
                </a:lnTo>
                <a:lnTo>
                  <a:pt x="985" y="1671"/>
                </a:lnTo>
                <a:lnTo>
                  <a:pt x="1032" y="1671"/>
                </a:lnTo>
                <a:lnTo>
                  <a:pt x="1032" y="1719"/>
                </a:lnTo>
                <a:close/>
                <a:moveTo>
                  <a:pt x="956" y="1719"/>
                </a:moveTo>
                <a:lnTo>
                  <a:pt x="909" y="1719"/>
                </a:lnTo>
                <a:lnTo>
                  <a:pt x="909" y="1671"/>
                </a:lnTo>
                <a:lnTo>
                  <a:pt x="956" y="1671"/>
                </a:lnTo>
                <a:lnTo>
                  <a:pt x="956" y="1719"/>
                </a:lnTo>
                <a:close/>
                <a:moveTo>
                  <a:pt x="3382" y="1643"/>
                </a:moveTo>
                <a:lnTo>
                  <a:pt x="3332" y="1643"/>
                </a:lnTo>
                <a:lnTo>
                  <a:pt x="3332" y="1596"/>
                </a:lnTo>
                <a:lnTo>
                  <a:pt x="3382" y="1596"/>
                </a:lnTo>
                <a:lnTo>
                  <a:pt x="3382" y="1643"/>
                </a:lnTo>
                <a:close/>
                <a:moveTo>
                  <a:pt x="3306" y="1643"/>
                </a:moveTo>
                <a:lnTo>
                  <a:pt x="3257" y="1643"/>
                </a:lnTo>
                <a:lnTo>
                  <a:pt x="3257" y="1596"/>
                </a:lnTo>
                <a:lnTo>
                  <a:pt x="3306" y="1596"/>
                </a:lnTo>
                <a:lnTo>
                  <a:pt x="3306" y="1643"/>
                </a:lnTo>
                <a:close/>
                <a:moveTo>
                  <a:pt x="3079" y="1643"/>
                </a:moveTo>
                <a:lnTo>
                  <a:pt x="3029" y="1643"/>
                </a:lnTo>
                <a:lnTo>
                  <a:pt x="3029" y="1596"/>
                </a:lnTo>
                <a:lnTo>
                  <a:pt x="3079" y="1596"/>
                </a:lnTo>
                <a:lnTo>
                  <a:pt x="3079" y="1643"/>
                </a:lnTo>
                <a:close/>
                <a:moveTo>
                  <a:pt x="3003" y="1643"/>
                </a:moveTo>
                <a:lnTo>
                  <a:pt x="2954" y="1643"/>
                </a:lnTo>
                <a:lnTo>
                  <a:pt x="2954" y="1596"/>
                </a:lnTo>
                <a:lnTo>
                  <a:pt x="3003" y="1596"/>
                </a:lnTo>
                <a:lnTo>
                  <a:pt x="3003" y="1643"/>
                </a:lnTo>
                <a:close/>
                <a:moveTo>
                  <a:pt x="2928" y="1643"/>
                </a:moveTo>
                <a:lnTo>
                  <a:pt x="2878" y="1643"/>
                </a:lnTo>
                <a:lnTo>
                  <a:pt x="2878" y="1596"/>
                </a:lnTo>
                <a:lnTo>
                  <a:pt x="2928" y="1596"/>
                </a:lnTo>
                <a:lnTo>
                  <a:pt x="2928" y="1643"/>
                </a:lnTo>
                <a:close/>
                <a:moveTo>
                  <a:pt x="2776" y="1643"/>
                </a:moveTo>
                <a:lnTo>
                  <a:pt x="2726" y="1643"/>
                </a:lnTo>
                <a:lnTo>
                  <a:pt x="2726" y="1596"/>
                </a:lnTo>
                <a:lnTo>
                  <a:pt x="2776" y="1596"/>
                </a:lnTo>
                <a:lnTo>
                  <a:pt x="2776" y="1643"/>
                </a:lnTo>
                <a:close/>
                <a:moveTo>
                  <a:pt x="1032" y="1643"/>
                </a:moveTo>
                <a:lnTo>
                  <a:pt x="985" y="1643"/>
                </a:lnTo>
                <a:lnTo>
                  <a:pt x="985" y="1596"/>
                </a:lnTo>
                <a:lnTo>
                  <a:pt x="1032" y="1596"/>
                </a:lnTo>
                <a:lnTo>
                  <a:pt x="1032" y="1643"/>
                </a:lnTo>
                <a:close/>
                <a:moveTo>
                  <a:pt x="956" y="1643"/>
                </a:moveTo>
                <a:lnTo>
                  <a:pt x="909" y="1643"/>
                </a:lnTo>
                <a:lnTo>
                  <a:pt x="909" y="1596"/>
                </a:lnTo>
                <a:lnTo>
                  <a:pt x="956" y="1596"/>
                </a:lnTo>
                <a:lnTo>
                  <a:pt x="956" y="1643"/>
                </a:lnTo>
                <a:close/>
                <a:moveTo>
                  <a:pt x="3079" y="1567"/>
                </a:moveTo>
                <a:lnTo>
                  <a:pt x="3029" y="1567"/>
                </a:lnTo>
                <a:lnTo>
                  <a:pt x="3029" y="1517"/>
                </a:lnTo>
                <a:lnTo>
                  <a:pt x="3079" y="1517"/>
                </a:lnTo>
                <a:lnTo>
                  <a:pt x="3079" y="1567"/>
                </a:lnTo>
                <a:close/>
                <a:moveTo>
                  <a:pt x="3003" y="1567"/>
                </a:moveTo>
                <a:lnTo>
                  <a:pt x="2954" y="1567"/>
                </a:lnTo>
                <a:lnTo>
                  <a:pt x="2954" y="1517"/>
                </a:lnTo>
                <a:lnTo>
                  <a:pt x="3003" y="1517"/>
                </a:lnTo>
                <a:lnTo>
                  <a:pt x="3003" y="1567"/>
                </a:lnTo>
                <a:close/>
                <a:moveTo>
                  <a:pt x="2928" y="1567"/>
                </a:moveTo>
                <a:lnTo>
                  <a:pt x="2878" y="1567"/>
                </a:lnTo>
                <a:lnTo>
                  <a:pt x="2878" y="1517"/>
                </a:lnTo>
                <a:lnTo>
                  <a:pt x="2928" y="1517"/>
                </a:lnTo>
                <a:lnTo>
                  <a:pt x="2928" y="1567"/>
                </a:lnTo>
                <a:close/>
                <a:moveTo>
                  <a:pt x="2852" y="1567"/>
                </a:moveTo>
                <a:lnTo>
                  <a:pt x="2802" y="1567"/>
                </a:lnTo>
                <a:lnTo>
                  <a:pt x="2802" y="1517"/>
                </a:lnTo>
                <a:lnTo>
                  <a:pt x="2852" y="1517"/>
                </a:lnTo>
                <a:lnTo>
                  <a:pt x="2852" y="1567"/>
                </a:lnTo>
                <a:close/>
                <a:moveTo>
                  <a:pt x="2776" y="1567"/>
                </a:moveTo>
                <a:lnTo>
                  <a:pt x="2726" y="1567"/>
                </a:lnTo>
                <a:lnTo>
                  <a:pt x="2726" y="1517"/>
                </a:lnTo>
                <a:lnTo>
                  <a:pt x="2776" y="1517"/>
                </a:lnTo>
                <a:lnTo>
                  <a:pt x="2776" y="1567"/>
                </a:lnTo>
                <a:close/>
                <a:moveTo>
                  <a:pt x="1865" y="1567"/>
                </a:moveTo>
                <a:lnTo>
                  <a:pt x="1818" y="1567"/>
                </a:lnTo>
                <a:lnTo>
                  <a:pt x="1818" y="1517"/>
                </a:lnTo>
                <a:lnTo>
                  <a:pt x="1865" y="1517"/>
                </a:lnTo>
                <a:lnTo>
                  <a:pt x="1865" y="1567"/>
                </a:lnTo>
                <a:close/>
                <a:moveTo>
                  <a:pt x="1789" y="1567"/>
                </a:moveTo>
                <a:lnTo>
                  <a:pt x="1742" y="1567"/>
                </a:lnTo>
                <a:lnTo>
                  <a:pt x="1742" y="1517"/>
                </a:lnTo>
                <a:lnTo>
                  <a:pt x="1789" y="1517"/>
                </a:lnTo>
                <a:lnTo>
                  <a:pt x="1789" y="1567"/>
                </a:lnTo>
                <a:close/>
                <a:moveTo>
                  <a:pt x="1108" y="1567"/>
                </a:moveTo>
                <a:lnTo>
                  <a:pt x="1060" y="1567"/>
                </a:lnTo>
                <a:lnTo>
                  <a:pt x="1060" y="1517"/>
                </a:lnTo>
                <a:lnTo>
                  <a:pt x="1108" y="1517"/>
                </a:lnTo>
                <a:lnTo>
                  <a:pt x="1108" y="1567"/>
                </a:lnTo>
                <a:close/>
                <a:moveTo>
                  <a:pt x="1032" y="1567"/>
                </a:moveTo>
                <a:lnTo>
                  <a:pt x="985" y="1567"/>
                </a:lnTo>
                <a:lnTo>
                  <a:pt x="985" y="1517"/>
                </a:lnTo>
                <a:lnTo>
                  <a:pt x="1032" y="1517"/>
                </a:lnTo>
                <a:lnTo>
                  <a:pt x="1032" y="1567"/>
                </a:lnTo>
                <a:close/>
                <a:moveTo>
                  <a:pt x="956" y="1567"/>
                </a:moveTo>
                <a:lnTo>
                  <a:pt x="909" y="1567"/>
                </a:lnTo>
                <a:lnTo>
                  <a:pt x="909" y="1517"/>
                </a:lnTo>
                <a:lnTo>
                  <a:pt x="956" y="1517"/>
                </a:lnTo>
                <a:lnTo>
                  <a:pt x="956" y="1567"/>
                </a:lnTo>
                <a:close/>
                <a:moveTo>
                  <a:pt x="3079" y="1491"/>
                </a:moveTo>
                <a:lnTo>
                  <a:pt x="3029" y="1491"/>
                </a:lnTo>
                <a:lnTo>
                  <a:pt x="3029" y="1442"/>
                </a:lnTo>
                <a:lnTo>
                  <a:pt x="3079" y="1442"/>
                </a:lnTo>
                <a:lnTo>
                  <a:pt x="3079" y="1491"/>
                </a:lnTo>
                <a:close/>
                <a:moveTo>
                  <a:pt x="3003" y="1491"/>
                </a:moveTo>
                <a:lnTo>
                  <a:pt x="2954" y="1491"/>
                </a:lnTo>
                <a:lnTo>
                  <a:pt x="2954" y="1442"/>
                </a:lnTo>
                <a:lnTo>
                  <a:pt x="3003" y="1442"/>
                </a:lnTo>
                <a:lnTo>
                  <a:pt x="3003" y="1491"/>
                </a:lnTo>
                <a:close/>
                <a:moveTo>
                  <a:pt x="2928" y="1491"/>
                </a:moveTo>
                <a:lnTo>
                  <a:pt x="2878" y="1491"/>
                </a:lnTo>
                <a:lnTo>
                  <a:pt x="2878" y="1442"/>
                </a:lnTo>
                <a:lnTo>
                  <a:pt x="2928" y="1442"/>
                </a:lnTo>
                <a:lnTo>
                  <a:pt x="2928" y="1491"/>
                </a:lnTo>
                <a:close/>
                <a:moveTo>
                  <a:pt x="2852" y="1491"/>
                </a:moveTo>
                <a:lnTo>
                  <a:pt x="2802" y="1491"/>
                </a:lnTo>
                <a:lnTo>
                  <a:pt x="2802" y="1442"/>
                </a:lnTo>
                <a:lnTo>
                  <a:pt x="2852" y="1442"/>
                </a:lnTo>
                <a:lnTo>
                  <a:pt x="2852" y="1491"/>
                </a:lnTo>
                <a:close/>
                <a:moveTo>
                  <a:pt x="2776" y="1491"/>
                </a:moveTo>
                <a:lnTo>
                  <a:pt x="2726" y="1491"/>
                </a:lnTo>
                <a:lnTo>
                  <a:pt x="2726" y="1442"/>
                </a:lnTo>
                <a:lnTo>
                  <a:pt x="2776" y="1442"/>
                </a:lnTo>
                <a:lnTo>
                  <a:pt x="2776" y="1491"/>
                </a:lnTo>
                <a:close/>
                <a:moveTo>
                  <a:pt x="2700" y="1491"/>
                </a:moveTo>
                <a:lnTo>
                  <a:pt x="2651" y="1491"/>
                </a:lnTo>
                <a:lnTo>
                  <a:pt x="2651" y="1442"/>
                </a:lnTo>
                <a:lnTo>
                  <a:pt x="2700" y="1442"/>
                </a:lnTo>
                <a:lnTo>
                  <a:pt x="2700" y="1491"/>
                </a:lnTo>
                <a:close/>
                <a:moveTo>
                  <a:pt x="2092" y="1491"/>
                </a:moveTo>
                <a:lnTo>
                  <a:pt x="2045" y="1491"/>
                </a:lnTo>
                <a:lnTo>
                  <a:pt x="2045" y="1442"/>
                </a:lnTo>
                <a:lnTo>
                  <a:pt x="2092" y="1442"/>
                </a:lnTo>
                <a:lnTo>
                  <a:pt x="2092" y="1491"/>
                </a:lnTo>
                <a:close/>
                <a:moveTo>
                  <a:pt x="1941" y="1491"/>
                </a:moveTo>
                <a:lnTo>
                  <a:pt x="1893" y="1491"/>
                </a:lnTo>
                <a:lnTo>
                  <a:pt x="1893" y="1442"/>
                </a:lnTo>
                <a:lnTo>
                  <a:pt x="1941" y="1442"/>
                </a:lnTo>
                <a:lnTo>
                  <a:pt x="1941" y="1491"/>
                </a:lnTo>
                <a:close/>
                <a:moveTo>
                  <a:pt x="1865" y="1491"/>
                </a:moveTo>
                <a:lnTo>
                  <a:pt x="1818" y="1491"/>
                </a:lnTo>
                <a:lnTo>
                  <a:pt x="1818" y="1442"/>
                </a:lnTo>
                <a:lnTo>
                  <a:pt x="1865" y="1442"/>
                </a:lnTo>
                <a:lnTo>
                  <a:pt x="1865" y="1491"/>
                </a:lnTo>
                <a:close/>
                <a:moveTo>
                  <a:pt x="1789" y="1491"/>
                </a:moveTo>
                <a:lnTo>
                  <a:pt x="1742" y="1491"/>
                </a:lnTo>
                <a:lnTo>
                  <a:pt x="1742" y="1442"/>
                </a:lnTo>
                <a:lnTo>
                  <a:pt x="1789" y="1442"/>
                </a:lnTo>
                <a:lnTo>
                  <a:pt x="1789" y="1491"/>
                </a:lnTo>
                <a:close/>
                <a:moveTo>
                  <a:pt x="1184" y="1491"/>
                </a:moveTo>
                <a:lnTo>
                  <a:pt x="1136" y="1491"/>
                </a:lnTo>
                <a:lnTo>
                  <a:pt x="1136" y="1442"/>
                </a:lnTo>
                <a:lnTo>
                  <a:pt x="1184" y="1442"/>
                </a:lnTo>
                <a:lnTo>
                  <a:pt x="1184" y="1491"/>
                </a:lnTo>
                <a:close/>
                <a:moveTo>
                  <a:pt x="1108" y="1491"/>
                </a:moveTo>
                <a:lnTo>
                  <a:pt x="1060" y="1491"/>
                </a:lnTo>
                <a:lnTo>
                  <a:pt x="1060" y="1442"/>
                </a:lnTo>
                <a:lnTo>
                  <a:pt x="1108" y="1442"/>
                </a:lnTo>
                <a:lnTo>
                  <a:pt x="1108" y="1491"/>
                </a:lnTo>
                <a:close/>
                <a:moveTo>
                  <a:pt x="1032" y="1491"/>
                </a:moveTo>
                <a:lnTo>
                  <a:pt x="985" y="1491"/>
                </a:lnTo>
                <a:lnTo>
                  <a:pt x="985" y="1442"/>
                </a:lnTo>
                <a:lnTo>
                  <a:pt x="1032" y="1442"/>
                </a:lnTo>
                <a:lnTo>
                  <a:pt x="1032" y="1491"/>
                </a:lnTo>
                <a:close/>
                <a:moveTo>
                  <a:pt x="956" y="1491"/>
                </a:moveTo>
                <a:lnTo>
                  <a:pt x="909" y="1491"/>
                </a:lnTo>
                <a:lnTo>
                  <a:pt x="909" y="1442"/>
                </a:lnTo>
                <a:lnTo>
                  <a:pt x="956" y="1442"/>
                </a:lnTo>
                <a:lnTo>
                  <a:pt x="956" y="1491"/>
                </a:lnTo>
                <a:close/>
                <a:moveTo>
                  <a:pt x="3003" y="1413"/>
                </a:moveTo>
                <a:lnTo>
                  <a:pt x="2954" y="1413"/>
                </a:lnTo>
                <a:lnTo>
                  <a:pt x="2954" y="1366"/>
                </a:lnTo>
                <a:lnTo>
                  <a:pt x="3003" y="1366"/>
                </a:lnTo>
                <a:lnTo>
                  <a:pt x="3003" y="1413"/>
                </a:lnTo>
                <a:close/>
                <a:moveTo>
                  <a:pt x="2928" y="1413"/>
                </a:moveTo>
                <a:lnTo>
                  <a:pt x="2878" y="1413"/>
                </a:lnTo>
                <a:lnTo>
                  <a:pt x="2878" y="1366"/>
                </a:lnTo>
                <a:lnTo>
                  <a:pt x="2928" y="1366"/>
                </a:lnTo>
                <a:lnTo>
                  <a:pt x="2928" y="1413"/>
                </a:lnTo>
                <a:close/>
                <a:moveTo>
                  <a:pt x="2852" y="1413"/>
                </a:moveTo>
                <a:lnTo>
                  <a:pt x="2802" y="1413"/>
                </a:lnTo>
                <a:lnTo>
                  <a:pt x="2802" y="1366"/>
                </a:lnTo>
                <a:lnTo>
                  <a:pt x="2852" y="1366"/>
                </a:lnTo>
                <a:lnTo>
                  <a:pt x="2852" y="1413"/>
                </a:lnTo>
                <a:close/>
                <a:moveTo>
                  <a:pt x="2092" y="1413"/>
                </a:moveTo>
                <a:lnTo>
                  <a:pt x="2045" y="1413"/>
                </a:lnTo>
                <a:lnTo>
                  <a:pt x="2045" y="1366"/>
                </a:lnTo>
                <a:lnTo>
                  <a:pt x="2092" y="1366"/>
                </a:lnTo>
                <a:lnTo>
                  <a:pt x="2092" y="1413"/>
                </a:lnTo>
                <a:close/>
                <a:moveTo>
                  <a:pt x="2016" y="1413"/>
                </a:moveTo>
                <a:lnTo>
                  <a:pt x="1969" y="1413"/>
                </a:lnTo>
                <a:lnTo>
                  <a:pt x="1969" y="1366"/>
                </a:lnTo>
                <a:lnTo>
                  <a:pt x="2016" y="1366"/>
                </a:lnTo>
                <a:lnTo>
                  <a:pt x="2016" y="1413"/>
                </a:lnTo>
                <a:close/>
                <a:moveTo>
                  <a:pt x="1941" y="1413"/>
                </a:moveTo>
                <a:lnTo>
                  <a:pt x="1893" y="1413"/>
                </a:lnTo>
                <a:lnTo>
                  <a:pt x="1893" y="1366"/>
                </a:lnTo>
                <a:lnTo>
                  <a:pt x="1941" y="1366"/>
                </a:lnTo>
                <a:lnTo>
                  <a:pt x="1941" y="1413"/>
                </a:lnTo>
                <a:close/>
                <a:moveTo>
                  <a:pt x="1865" y="1413"/>
                </a:moveTo>
                <a:lnTo>
                  <a:pt x="1818" y="1413"/>
                </a:lnTo>
                <a:lnTo>
                  <a:pt x="1818" y="1366"/>
                </a:lnTo>
                <a:lnTo>
                  <a:pt x="1865" y="1366"/>
                </a:lnTo>
                <a:lnTo>
                  <a:pt x="1865" y="1413"/>
                </a:lnTo>
                <a:close/>
                <a:moveTo>
                  <a:pt x="1789" y="1413"/>
                </a:moveTo>
                <a:lnTo>
                  <a:pt x="1742" y="1413"/>
                </a:lnTo>
                <a:lnTo>
                  <a:pt x="1742" y="1366"/>
                </a:lnTo>
                <a:lnTo>
                  <a:pt x="1789" y="1366"/>
                </a:lnTo>
                <a:lnTo>
                  <a:pt x="1789" y="1413"/>
                </a:lnTo>
                <a:close/>
                <a:moveTo>
                  <a:pt x="1259" y="1413"/>
                </a:moveTo>
                <a:lnTo>
                  <a:pt x="1212" y="1413"/>
                </a:lnTo>
                <a:lnTo>
                  <a:pt x="1212" y="1366"/>
                </a:lnTo>
                <a:lnTo>
                  <a:pt x="1259" y="1366"/>
                </a:lnTo>
                <a:lnTo>
                  <a:pt x="1259" y="1413"/>
                </a:lnTo>
                <a:close/>
                <a:moveTo>
                  <a:pt x="1184" y="1413"/>
                </a:moveTo>
                <a:lnTo>
                  <a:pt x="1136" y="1413"/>
                </a:lnTo>
                <a:lnTo>
                  <a:pt x="1136" y="1366"/>
                </a:lnTo>
                <a:lnTo>
                  <a:pt x="1184" y="1366"/>
                </a:lnTo>
                <a:lnTo>
                  <a:pt x="1184" y="1413"/>
                </a:lnTo>
                <a:close/>
                <a:moveTo>
                  <a:pt x="1108" y="1413"/>
                </a:moveTo>
                <a:lnTo>
                  <a:pt x="1060" y="1413"/>
                </a:lnTo>
                <a:lnTo>
                  <a:pt x="1060" y="1366"/>
                </a:lnTo>
                <a:lnTo>
                  <a:pt x="1108" y="1366"/>
                </a:lnTo>
                <a:lnTo>
                  <a:pt x="1108" y="1413"/>
                </a:lnTo>
                <a:close/>
                <a:moveTo>
                  <a:pt x="1032" y="1413"/>
                </a:moveTo>
                <a:lnTo>
                  <a:pt x="985" y="1413"/>
                </a:lnTo>
                <a:lnTo>
                  <a:pt x="985" y="1366"/>
                </a:lnTo>
                <a:lnTo>
                  <a:pt x="1032" y="1366"/>
                </a:lnTo>
                <a:lnTo>
                  <a:pt x="1032" y="1413"/>
                </a:lnTo>
                <a:close/>
                <a:moveTo>
                  <a:pt x="956" y="1413"/>
                </a:moveTo>
                <a:lnTo>
                  <a:pt x="909" y="1413"/>
                </a:lnTo>
                <a:lnTo>
                  <a:pt x="909" y="1366"/>
                </a:lnTo>
                <a:lnTo>
                  <a:pt x="956" y="1366"/>
                </a:lnTo>
                <a:lnTo>
                  <a:pt x="956" y="1413"/>
                </a:lnTo>
                <a:close/>
                <a:moveTo>
                  <a:pt x="3079" y="1338"/>
                </a:moveTo>
                <a:lnTo>
                  <a:pt x="3029" y="1338"/>
                </a:lnTo>
                <a:lnTo>
                  <a:pt x="3029" y="1290"/>
                </a:lnTo>
                <a:lnTo>
                  <a:pt x="3079" y="1290"/>
                </a:lnTo>
                <a:lnTo>
                  <a:pt x="3079" y="1338"/>
                </a:lnTo>
                <a:close/>
                <a:moveTo>
                  <a:pt x="3003" y="1338"/>
                </a:moveTo>
                <a:lnTo>
                  <a:pt x="2954" y="1338"/>
                </a:lnTo>
                <a:lnTo>
                  <a:pt x="2954" y="1290"/>
                </a:lnTo>
                <a:lnTo>
                  <a:pt x="3003" y="1290"/>
                </a:lnTo>
                <a:lnTo>
                  <a:pt x="3003" y="1338"/>
                </a:lnTo>
                <a:close/>
                <a:moveTo>
                  <a:pt x="2016" y="1338"/>
                </a:moveTo>
                <a:lnTo>
                  <a:pt x="1969" y="1338"/>
                </a:lnTo>
                <a:lnTo>
                  <a:pt x="1969" y="1290"/>
                </a:lnTo>
                <a:lnTo>
                  <a:pt x="2016" y="1290"/>
                </a:lnTo>
                <a:lnTo>
                  <a:pt x="2016" y="1338"/>
                </a:lnTo>
                <a:close/>
                <a:moveTo>
                  <a:pt x="1941" y="1338"/>
                </a:moveTo>
                <a:lnTo>
                  <a:pt x="1893" y="1338"/>
                </a:lnTo>
                <a:lnTo>
                  <a:pt x="1893" y="1290"/>
                </a:lnTo>
                <a:lnTo>
                  <a:pt x="1941" y="1290"/>
                </a:lnTo>
                <a:lnTo>
                  <a:pt x="1941" y="1338"/>
                </a:lnTo>
                <a:close/>
                <a:moveTo>
                  <a:pt x="1865" y="1338"/>
                </a:moveTo>
                <a:lnTo>
                  <a:pt x="1818" y="1338"/>
                </a:lnTo>
                <a:lnTo>
                  <a:pt x="1818" y="1290"/>
                </a:lnTo>
                <a:lnTo>
                  <a:pt x="1865" y="1290"/>
                </a:lnTo>
                <a:lnTo>
                  <a:pt x="1865" y="1338"/>
                </a:lnTo>
                <a:close/>
                <a:moveTo>
                  <a:pt x="1789" y="1338"/>
                </a:moveTo>
                <a:lnTo>
                  <a:pt x="1742" y="1338"/>
                </a:lnTo>
                <a:lnTo>
                  <a:pt x="1742" y="1290"/>
                </a:lnTo>
                <a:lnTo>
                  <a:pt x="1789" y="1290"/>
                </a:lnTo>
                <a:lnTo>
                  <a:pt x="1789" y="1338"/>
                </a:lnTo>
                <a:close/>
                <a:moveTo>
                  <a:pt x="1259" y="1338"/>
                </a:moveTo>
                <a:lnTo>
                  <a:pt x="1212" y="1338"/>
                </a:lnTo>
                <a:lnTo>
                  <a:pt x="1212" y="1290"/>
                </a:lnTo>
                <a:lnTo>
                  <a:pt x="1259" y="1290"/>
                </a:lnTo>
                <a:lnTo>
                  <a:pt x="1259" y="1338"/>
                </a:lnTo>
                <a:close/>
                <a:moveTo>
                  <a:pt x="1184" y="1338"/>
                </a:moveTo>
                <a:lnTo>
                  <a:pt x="1136" y="1338"/>
                </a:lnTo>
                <a:lnTo>
                  <a:pt x="1136" y="1290"/>
                </a:lnTo>
                <a:lnTo>
                  <a:pt x="1184" y="1290"/>
                </a:lnTo>
                <a:lnTo>
                  <a:pt x="1184" y="1338"/>
                </a:lnTo>
                <a:close/>
                <a:moveTo>
                  <a:pt x="1108" y="1338"/>
                </a:moveTo>
                <a:lnTo>
                  <a:pt x="1060" y="1338"/>
                </a:lnTo>
                <a:lnTo>
                  <a:pt x="1060" y="1290"/>
                </a:lnTo>
                <a:lnTo>
                  <a:pt x="1108" y="1290"/>
                </a:lnTo>
                <a:lnTo>
                  <a:pt x="1108" y="1338"/>
                </a:lnTo>
                <a:close/>
                <a:moveTo>
                  <a:pt x="1032" y="1338"/>
                </a:moveTo>
                <a:lnTo>
                  <a:pt x="985" y="1338"/>
                </a:lnTo>
                <a:lnTo>
                  <a:pt x="985" y="1290"/>
                </a:lnTo>
                <a:lnTo>
                  <a:pt x="1032" y="1290"/>
                </a:lnTo>
                <a:lnTo>
                  <a:pt x="1032" y="1338"/>
                </a:lnTo>
                <a:close/>
                <a:moveTo>
                  <a:pt x="956" y="1338"/>
                </a:moveTo>
                <a:lnTo>
                  <a:pt x="909" y="1338"/>
                </a:lnTo>
                <a:lnTo>
                  <a:pt x="909" y="1290"/>
                </a:lnTo>
                <a:lnTo>
                  <a:pt x="956" y="1290"/>
                </a:lnTo>
                <a:lnTo>
                  <a:pt x="956" y="1338"/>
                </a:lnTo>
                <a:close/>
                <a:moveTo>
                  <a:pt x="881" y="1338"/>
                </a:moveTo>
                <a:lnTo>
                  <a:pt x="833" y="1338"/>
                </a:lnTo>
                <a:lnTo>
                  <a:pt x="833" y="1290"/>
                </a:lnTo>
                <a:lnTo>
                  <a:pt x="881" y="1290"/>
                </a:lnTo>
                <a:lnTo>
                  <a:pt x="881" y="1338"/>
                </a:lnTo>
                <a:close/>
                <a:moveTo>
                  <a:pt x="3003" y="1262"/>
                </a:moveTo>
                <a:lnTo>
                  <a:pt x="2954" y="1262"/>
                </a:lnTo>
                <a:lnTo>
                  <a:pt x="2954" y="1215"/>
                </a:lnTo>
                <a:lnTo>
                  <a:pt x="3003" y="1215"/>
                </a:lnTo>
                <a:lnTo>
                  <a:pt x="3003" y="1262"/>
                </a:lnTo>
                <a:close/>
                <a:moveTo>
                  <a:pt x="2928" y="1262"/>
                </a:moveTo>
                <a:lnTo>
                  <a:pt x="2878" y="1262"/>
                </a:lnTo>
                <a:lnTo>
                  <a:pt x="2878" y="1215"/>
                </a:lnTo>
                <a:lnTo>
                  <a:pt x="2928" y="1215"/>
                </a:lnTo>
                <a:lnTo>
                  <a:pt x="2928" y="1262"/>
                </a:lnTo>
                <a:close/>
                <a:moveTo>
                  <a:pt x="2776" y="1262"/>
                </a:moveTo>
                <a:lnTo>
                  <a:pt x="2726" y="1262"/>
                </a:lnTo>
                <a:lnTo>
                  <a:pt x="2726" y="1215"/>
                </a:lnTo>
                <a:lnTo>
                  <a:pt x="2776" y="1215"/>
                </a:lnTo>
                <a:lnTo>
                  <a:pt x="2776" y="1262"/>
                </a:lnTo>
                <a:close/>
                <a:moveTo>
                  <a:pt x="2700" y="1262"/>
                </a:moveTo>
                <a:lnTo>
                  <a:pt x="2651" y="1262"/>
                </a:lnTo>
                <a:lnTo>
                  <a:pt x="2651" y="1215"/>
                </a:lnTo>
                <a:lnTo>
                  <a:pt x="2700" y="1215"/>
                </a:lnTo>
                <a:lnTo>
                  <a:pt x="2700" y="1262"/>
                </a:lnTo>
                <a:close/>
                <a:moveTo>
                  <a:pt x="2622" y="1262"/>
                </a:moveTo>
                <a:lnTo>
                  <a:pt x="2575" y="1262"/>
                </a:lnTo>
                <a:lnTo>
                  <a:pt x="2575" y="1215"/>
                </a:lnTo>
                <a:lnTo>
                  <a:pt x="2622" y="1215"/>
                </a:lnTo>
                <a:lnTo>
                  <a:pt x="2622" y="1262"/>
                </a:lnTo>
                <a:close/>
                <a:moveTo>
                  <a:pt x="2016" y="1262"/>
                </a:moveTo>
                <a:lnTo>
                  <a:pt x="1969" y="1262"/>
                </a:lnTo>
                <a:lnTo>
                  <a:pt x="1969" y="1215"/>
                </a:lnTo>
                <a:lnTo>
                  <a:pt x="2016" y="1215"/>
                </a:lnTo>
                <a:lnTo>
                  <a:pt x="2016" y="1262"/>
                </a:lnTo>
                <a:close/>
                <a:moveTo>
                  <a:pt x="1941" y="1262"/>
                </a:moveTo>
                <a:lnTo>
                  <a:pt x="1893" y="1262"/>
                </a:lnTo>
                <a:lnTo>
                  <a:pt x="1893" y="1215"/>
                </a:lnTo>
                <a:lnTo>
                  <a:pt x="1941" y="1215"/>
                </a:lnTo>
                <a:lnTo>
                  <a:pt x="1941" y="1262"/>
                </a:lnTo>
                <a:close/>
                <a:moveTo>
                  <a:pt x="1865" y="1262"/>
                </a:moveTo>
                <a:lnTo>
                  <a:pt x="1818" y="1262"/>
                </a:lnTo>
                <a:lnTo>
                  <a:pt x="1818" y="1215"/>
                </a:lnTo>
                <a:lnTo>
                  <a:pt x="1865" y="1215"/>
                </a:lnTo>
                <a:lnTo>
                  <a:pt x="1865" y="1262"/>
                </a:lnTo>
                <a:close/>
                <a:moveTo>
                  <a:pt x="1789" y="1262"/>
                </a:moveTo>
                <a:lnTo>
                  <a:pt x="1742" y="1262"/>
                </a:lnTo>
                <a:lnTo>
                  <a:pt x="1742" y="1215"/>
                </a:lnTo>
                <a:lnTo>
                  <a:pt x="1789" y="1215"/>
                </a:lnTo>
                <a:lnTo>
                  <a:pt x="1789" y="1262"/>
                </a:lnTo>
                <a:close/>
                <a:moveTo>
                  <a:pt x="1259" y="1262"/>
                </a:moveTo>
                <a:lnTo>
                  <a:pt x="1212" y="1262"/>
                </a:lnTo>
                <a:lnTo>
                  <a:pt x="1212" y="1215"/>
                </a:lnTo>
                <a:lnTo>
                  <a:pt x="1259" y="1215"/>
                </a:lnTo>
                <a:lnTo>
                  <a:pt x="1259" y="1262"/>
                </a:lnTo>
                <a:close/>
                <a:moveTo>
                  <a:pt x="1184" y="1262"/>
                </a:moveTo>
                <a:lnTo>
                  <a:pt x="1136" y="1262"/>
                </a:lnTo>
                <a:lnTo>
                  <a:pt x="1136" y="1215"/>
                </a:lnTo>
                <a:lnTo>
                  <a:pt x="1184" y="1215"/>
                </a:lnTo>
                <a:lnTo>
                  <a:pt x="1184" y="1262"/>
                </a:lnTo>
                <a:close/>
                <a:moveTo>
                  <a:pt x="1108" y="1262"/>
                </a:moveTo>
                <a:lnTo>
                  <a:pt x="1060" y="1262"/>
                </a:lnTo>
                <a:lnTo>
                  <a:pt x="1060" y="1215"/>
                </a:lnTo>
                <a:lnTo>
                  <a:pt x="1108" y="1215"/>
                </a:lnTo>
                <a:lnTo>
                  <a:pt x="1108" y="1262"/>
                </a:lnTo>
                <a:close/>
                <a:moveTo>
                  <a:pt x="1032" y="1262"/>
                </a:moveTo>
                <a:lnTo>
                  <a:pt x="985" y="1262"/>
                </a:lnTo>
                <a:lnTo>
                  <a:pt x="985" y="1215"/>
                </a:lnTo>
                <a:lnTo>
                  <a:pt x="1032" y="1215"/>
                </a:lnTo>
                <a:lnTo>
                  <a:pt x="1032" y="1262"/>
                </a:lnTo>
                <a:close/>
                <a:moveTo>
                  <a:pt x="956" y="1262"/>
                </a:moveTo>
                <a:lnTo>
                  <a:pt x="909" y="1262"/>
                </a:lnTo>
                <a:lnTo>
                  <a:pt x="909" y="1215"/>
                </a:lnTo>
                <a:lnTo>
                  <a:pt x="956" y="1215"/>
                </a:lnTo>
                <a:lnTo>
                  <a:pt x="956" y="1262"/>
                </a:lnTo>
                <a:close/>
                <a:moveTo>
                  <a:pt x="881" y="1262"/>
                </a:moveTo>
                <a:lnTo>
                  <a:pt x="833" y="1262"/>
                </a:lnTo>
                <a:lnTo>
                  <a:pt x="833" y="1215"/>
                </a:lnTo>
                <a:lnTo>
                  <a:pt x="881" y="1215"/>
                </a:lnTo>
                <a:lnTo>
                  <a:pt x="881" y="1262"/>
                </a:lnTo>
                <a:close/>
                <a:moveTo>
                  <a:pt x="2700" y="1186"/>
                </a:moveTo>
                <a:lnTo>
                  <a:pt x="2651" y="1186"/>
                </a:lnTo>
                <a:lnTo>
                  <a:pt x="2651" y="1139"/>
                </a:lnTo>
                <a:lnTo>
                  <a:pt x="2700" y="1139"/>
                </a:lnTo>
                <a:lnTo>
                  <a:pt x="2700" y="1186"/>
                </a:lnTo>
                <a:close/>
                <a:moveTo>
                  <a:pt x="2622" y="1186"/>
                </a:moveTo>
                <a:lnTo>
                  <a:pt x="2575" y="1186"/>
                </a:lnTo>
                <a:lnTo>
                  <a:pt x="2575" y="1139"/>
                </a:lnTo>
                <a:lnTo>
                  <a:pt x="2622" y="1139"/>
                </a:lnTo>
                <a:lnTo>
                  <a:pt x="2622" y="1186"/>
                </a:lnTo>
                <a:close/>
                <a:moveTo>
                  <a:pt x="2547" y="1186"/>
                </a:moveTo>
                <a:lnTo>
                  <a:pt x="2499" y="1186"/>
                </a:lnTo>
                <a:lnTo>
                  <a:pt x="2499" y="1139"/>
                </a:lnTo>
                <a:lnTo>
                  <a:pt x="2547" y="1139"/>
                </a:lnTo>
                <a:lnTo>
                  <a:pt x="2547" y="1186"/>
                </a:lnTo>
                <a:close/>
                <a:moveTo>
                  <a:pt x="2092" y="1186"/>
                </a:moveTo>
                <a:lnTo>
                  <a:pt x="2045" y="1186"/>
                </a:lnTo>
                <a:lnTo>
                  <a:pt x="2045" y="1139"/>
                </a:lnTo>
                <a:lnTo>
                  <a:pt x="2092" y="1139"/>
                </a:lnTo>
                <a:lnTo>
                  <a:pt x="2092" y="1186"/>
                </a:lnTo>
                <a:close/>
                <a:moveTo>
                  <a:pt x="2016" y="1186"/>
                </a:moveTo>
                <a:lnTo>
                  <a:pt x="1969" y="1186"/>
                </a:lnTo>
                <a:lnTo>
                  <a:pt x="1969" y="1139"/>
                </a:lnTo>
                <a:lnTo>
                  <a:pt x="2016" y="1139"/>
                </a:lnTo>
                <a:lnTo>
                  <a:pt x="2016" y="1186"/>
                </a:lnTo>
                <a:close/>
                <a:moveTo>
                  <a:pt x="1941" y="1186"/>
                </a:moveTo>
                <a:lnTo>
                  <a:pt x="1893" y="1186"/>
                </a:lnTo>
                <a:lnTo>
                  <a:pt x="1893" y="1139"/>
                </a:lnTo>
                <a:lnTo>
                  <a:pt x="1941" y="1139"/>
                </a:lnTo>
                <a:lnTo>
                  <a:pt x="1941" y="1186"/>
                </a:lnTo>
                <a:close/>
                <a:moveTo>
                  <a:pt x="1865" y="1186"/>
                </a:moveTo>
                <a:lnTo>
                  <a:pt x="1818" y="1186"/>
                </a:lnTo>
                <a:lnTo>
                  <a:pt x="1818" y="1139"/>
                </a:lnTo>
                <a:lnTo>
                  <a:pt x="1865" y="1139"/>
                </a:lnTo>
                <a:lnTo>
                  <a:pt x="1865" y="1186"/>
                </a:lnTo>
                <a:close/>
                <a:moveTo>
                  <a:pt x="1789" y="1186"/>
                </a:moveTo>
                <a:lnTo>
                  <a:pt x="1742" y="1186"/>
                </a:lnTo>
                <a:lnTo>
                  <a:pt x="1742" y="1139"/>
                </a:lnTo>
                <a:lnTo>
                  <a:pt x="1789" y="1139"/>
                </a:lnTo>
                <a:lnTo>
                  <a:pt x="1789" y="1186"/>
                </a:lnTo>
                <a:close/>
                <a:moveTo>
                  <a:pt x="1714" y="1186"/>
                </a:moveTo>
                <a:lnTo>
                  <a:pt x="1666" y="1186"/>
                </a:lnTo>
                <a:lnTo>
                  <a:pt x="1666" y="1139"/>
                </a:lnTo>
                <a:lnTo>
                  <a:pt x="1714" y="1139"/>
                </a:lnTo>
                <a:lnTo>
                  <a:pt x="1714" y="1186"/>
                </a:lnTo>
                <a:close/>
                <a:moveTo>
                  <a:pt x="1638" y="1186"/>
                </a:moveTo>
                <a:lnTo>
                  <a:pt x="1591" y="1186"/>
                </a:lnTo>
                <a:lnTo>
                  <a:pt x="1591" y="1139"/>
                </a:lnTo>
                <a:lnTo>
                  <a:pt x="1638" y="1139"/>
                </a:lnTo>
                <a:lnTo>
                  <a:pt x="1638" y="1186"/>
                </a:lnTo>
                <a:close/>
                <a:moveTo>
                  <a:pt x="1562" y="1186"/>
                </a:moveTo>
                <a:lnTo>
                  <a:pt x="1515" y="1186"/>
                </a:lnTo>
                <a:lnTo>
                  <a:pt x="1515" y="1139"/>
                </a:lnTo>
                <a:lnTo>
                  <a:pt x="1562" y="1139"/>
                </a:lnTo>
                <a:lnTo>
                  <a:pt x="1562" y="1186"/>
                </a:lnTo>
                <a:close/>
                <a:moveTo>
                  <a:pt x="1108" y="1186"/>
                </a:moveTo>
                <a:lnTo>
                  <a:pt x="1060" y="1186"/>
                </a:lnTo>
                <a:lnTo>
                  <a:pt x="1060" y="1139"/>
                </a:lnTo>
                <a:lnTo>
                  <a:pt x="1108" y="1139"/>
                </a:lnTo>
                <a:lnTo>
                  <a:pt x="1108" y="1186"/>
                </a:lnTo>
                <a:close/>
                <a:moveTo>
                  <a:pt x="1032" y="1186"/>
                </a:moveTo>
                <a:lnTo>
                  <a:pt x="985" y="1186"/>
                </a:lnTo>
                <a:lnTo>
                  <a:pt x="985" y="1139"/>
                </a:lnTo>
                <a:lnTo>
                  <a:pt x="1032" y="1139"/>
                </a:lnTo>
                <a:lnTo>
                  <a:pt x="1032" y="1186"/>
                </a:lnTo>
                <a:close/>
                <a:moveTo>
                  <a:pt x="956" y="1186"/>
                </a:moveTo>
                <a:lnTo>
                  <a:pt x="909" y="1186"/>
                </a:lnTo>
                <a:lnTo>
                  <a:pt x="909" y="1139"/>
                </a:lnTo>
                <a:lnTo>
                  <a:pt x="956" y="1139"/>
                </a:lnTo>
                <a:lnTo>
                  <a:pt x="956" y="1186"/>
                </a:lnTo>
                <a:close/>
                <a:moveTo>
                  <a:pt x="881" y="1186"/>
                </a:moveTo>
                <a:lnTo>
                  <a:pt x="833" y="1186"/>
                </a:lnTo>
                <a:lnTo>
                  <a:pt x="833" y="1139"/>
                </a:lnTo>
                <a:lnTo>
                  <a:pt x="881" y="1139"/>
                </a:lnTo>
                <a:lnTo>
                  <a:pt x="881" y="1186"/>
                </a:lnTo>
                <a:close/>
                <a:moveTo>
                  <a:pt x="2852" y="1110"/>
                </a:moveTo>
                <a:lnTo>
                  <a:pt x="2802" y="1110"/>
                </a:lnTo>
                <a:lnTo>
                  <a:pt x="2802" y="1063"/>
                </a:lnTo>
                <a:lnTo>
                  <a:pt x="2852" y="1063"/>
                </a:lnTo>
                <a:lnTo>
                  <a:pt x="2852" y="1110"/>
                </a:lnTo>
                <a:close/>
                <a:moveTo>
                  <a:pt x="2622" y="1110"/>
                </a:moveTo>
                <a:lnTo>
                  <a:pt x="2575" y="1110"/>
                </a:lnTo>
                <a:lnTo>
                  <a:pt x="2575" y="1063"/>
                </a:lnTo>
                <a:lnTo>
                  <a:pt x="2622" y="1063"/>
                </a:lnTo>
                <a:lnTo>
                  <a:pt x="2622" y="1110"/>
                </a:lnTo>
                <a:close/>
                <a:moveTo>
                  <a:pt x="2395" y="1110"/>
                </a:moveTo>
                <a:lnTo>
                  <a:pt x="2348" y="1110"/>
                </a:lnTo>
                <a:lnTo>
                  <a:pt x="2348" y="1063"/>
                </a:lnTo>
                <a:lnTo>
                  <a:pt x="2395" y="1063"/>
                </a:lnTo>
                <a:lnTo>
                  <a:pt x="2395" y="1110"/>
                </a:lnTo>
                <a:close/>
                <a:moveTo>
                  <a:pt x="2016" y="1110"/>
                </a:moveTo>
                <a:lnTo>
                  <a:pt x="1969" y="1110"/>
                </a:lnTo>
                <a:lnTo>
                  <a:pt x="1969" y="1063"/>
                </a:lnTo>
                <a:lnTo>
                  <a:pt x="2016" y="1063"/>
                </a:lnTo>
                <a:lnTo>
                  <a:pt x="2016" y="1110"/>
                </a:lnTo>
                <a:close/>
                <a:moveTo>
                  <a:pt x="1941" y="1110"/>
                </a:moveTo>
                <a:lnTo>
                  <a:pt x="1893" y="1110"/>
                </a:lnTo>
                <a:lnTo>
                  <a:pt x="1893" y="1063"/>
                </a:lnTo>
                <a:lnTo>
                  <a:pt x="1941" y="1063"/>
                </a:lnTo>
                <a:lnTo>
                  <a:pt x="1941" y="1110"/>
                </a:lnTo>
                <a:close/>
                <a:moveTo>
                  <a:pt x="1865" y="1110"/>
                </a:moveTo>
                <a:lnTo>
                  <a:pt x="1818" y="1110"/>
                </a:lnTo>
                <a:lnTo>
                  <a:pt x="1818" y="1063"/>
                </a:lnTo>
                <a:lnTo>
                  <a:pt x="1865" y="1063"/>
                </a:lnTo>
                <a:lnTo>
                  <a:pt x="1865" y="1110"/>
                </a:lnTo>
                <a:close/>
                <a:moveTo>
                  <a:pt x="1789" y="1110"/>
                </a:moveTo>
                <a:lnTo>
                  <a:pt x="1742" y="1110"/>
                </a:lnTo>
                <a:lnTo>
                  <a:pt x="1742" y="1063"/>
                </a:lnTo>
                <a:lnTo>
                  <a:pt x="1789" y="1063"/>
                </a:lnTo>
                <a:lnTo>
                  <a:pt x="1789" y="1110"/>
                </a:lnTo>
                <a:close/>
                <a:moveTo>
                  <a:pt x="1714" y="1110"/>
                </a:moveTo>
                <a:lnTo>
                  <a:pt x="1666" y="1110"/>
                </a:lnTo>
                <a:lnTo>
                  <a:pt x="1666" y="1063"/>
                </a:lnTo>
                <a:lnTo>
                  <a:pt x="1714" y="1063"/>
                </a:lnTo>
                <a:lnTo>
                  <a:pt x="1714" y="1110"/>
                </a:lnTo>
                <a:close/>
                <a:moveTo>
                  <a:pt x="1638" y="1110"/>
                </a:moveTo>
                <a:lnTo>
                  <a:pt x="1591" y="1110"/>
                </a:lnTo>
                <a:lnTo>
                  <a:pt x="1591" y="1063"/>
                </a:lnTo>
                <a:lnTo>
                  <a:pt x="1638" y="1063"/>
                </a:lnTo>
                <a:lnTo>
                  <a:pt x="1638" y="1110"/>
                </a:lnTo>
                <a:close/>
                <a:moveTo>
                  <a:pt x="1562" y="1110"/>
                </a:moveTo>
                <a:lnTo>
                  <a:pt x="1515" y="1110"/>
                </a:lnTo>
                <a:lnTo>
                  <a:pt x="1515" y="1063"/>
                </a:lnTo>
                <a:lnTo>
                  <a:pt x="1562" y="1063"/>
                </a:lnTo>
                <a:lnTo>
                  <a:pt x="1562" y="1110"/>
                </a:lnTo>
                <a:close/>
                <a:moveTo>
                  <a:pt x="1486" y="1110"/>
                </a:moveTo>
                <a:lnTo>
                  <a:pt x="1439" y="1110"/>
                </a:lnTo>
                <a:lnTo>
                  <a:pt x="1439" y="1063"/>
                </a:lnTo>
                <a:lnTo>
                  <a:pt x="1486" y="1063"/>
                </a:lnTo>
                <a:lnTo>
                  <a:pt x="1486" y="1110"/>
                </a:lnTo>
                <a:close/>
                <a:moveTo>
                  <a:pt x="1032" y="1110"/>
                </a:moveTo>
                <a:lnTo>
                  <a:pt x="985" y="1110"/>
                </a:lnTo>
                <a:lnTo>
                  <a:pt x="985" y="1063"/>
                </a:lnTo>
                <a:lnTo>
                  <a:pt x="1032" y="1063"/>
                </a:lnTo>
                <a:lnTo>
                  <a:pt x="1032" y="1110"/>
                </a:lnTo>
                <a:close/>
                <a:moveTo>
                  <a:pt x="956" y="1110"/>
                </a:moveTo>
                <a:lnTo>
                  <a:pt x="909" y="1110"/>
                </a:lnTo>
                <a:lnTo>
                  <a:pt x="909" y="1063"/>
                </a:lnTo>
                <a:lnTo>
                  <a:pt x="956" y="1063"/>
                </a:lnTo>
                <a:lnTo>
                  <a:pt x="956" y="1110"/>
                </a:lnTo>
                <a:close/>
                <a:moveTo>
                  <a:pt x="881" y="1110"/>
                </a:moveTo>
                <a:lnTo>
                  <a:pt x="833" y="1110"/>
                </a:lnTo>
                <a:lnTo>
                  <a:pt x="833" y="1063"/>
                </a:lnTo>
                <a:lnTo>
                  <a:pt x="881" y="1063"/>
                </a:lnTo>
                <a:lnTo>
                  <a:pt x="881" y="1110"/>
                </a:lnTo>
                <a:close/>
                <a:moveTo>
                  <a:pt x="805" y="1110"/>
                </a:moveTo>
                <a:lnTo>
                  <a:pt x="758" y="1110"/>
                </a:lnTo>
                <a:lnTo>
                  <a:pt x="758" y="1063"/>
                </a:lnTo>
                <a:lnTo>
                  <a:pt x="805" y="1063"/>
                </a:lnTo>
                <a:lnTo>
                  <a:pt x="805" y="1110"/>
                </a:lnTo>
                <a:close/>
                <a:moveTo>
                  <a:pt x="2622" y="1035"/>
                </a:moveTo>
                <a:lnTo>
                  <a:pt x="2575" y="1035"/>
                </a:lnTo>
                <a:lnTo>
                  <a:pt x="2575" y="987"/>
                </a:lnTo>
                <a:lnTo>
                  <a:pt x="2622" y="987"/>
                </a:lnTo>
                <a:lnTo>
                  <a:pt x="2622" y="1035"/>
                </a:lnTo>
                <a:close/>
                <a:moveTo>
                  <a:pt x="2547" y="1035"/>
                </a:moveTo>
                <a:lnTo>
                  <a:pt x="2499" y="1035"/>
                </a:lnTo>
                <a:lnTo>
                  <a:pt x="2499" y="987"/>
                </a:lnTo>
                <a:lnTo>
                  <a:pt x="2547" y="987"/>
                </a:lnTo>
                <a:lnTo>
                  <a:pt x="2547" y="1035"/>
                </a:lnTo>
                <a:close/>
                <a:moveTo>
                  <a:pt x="2471" y="1035"/>
                </a:moveTo>
                <a:lnTo>
                  <a:pt x="2424" y="1035"/>
                </a:lnTo>
                <a:lnTo>
                  <a:pt x="2424" y="987"/>
                </a:lnTo>
                <a:lnTo>
                  <a:pt x="2471" y="987"/>
                </a:lnTo>
                <a:lnTo>
                  <a:pt x="2471" y="1035"/>
                </a:lnTo>
                <a:close/>
                <a:moveTo>
                  <a:pt x="2395" y="1035"/>
                </a:moveTo>
                <a:lnTo>
                  <a:pt x="2348" y="1035"/>
                </a:lnTo>
                <a:lnTo>
                  <a:pt x="2348" y="987"/>
                </a:lnTo>
                <a:lnTo>
                  <a:pt x="2395" y="987"/>
                </a:lnTo>
                <a:lnTo>
                  <a:pt x="2395" y="1035"/>
                </a:lnTo>
                <a:close/>
                <a:moveTo>
                  <a:pt x="2319" y="1035"/>
                </a:moveTo>
                <a:lnTo>
                  <a:pt x="2272" y="1035"/>
                </a:lnTo>
                <a:lnTo>
                  <a:pt x="2272" y="987"/>
                </a:lnTo>
                <a:lnTo>
                  <a:pt x="2319" y="987"/>
                </a:lnTo>
                <a:lnTo>
                  <a:pt x="2319" y="1035"/>
                </a:lnTo>
                <a:close/>
                <a:moveTo>
                  <a:pt x="2168" y="1035"/>
                </a:moveTo>
                <a:lnTo>
                  <a:pt x="2121" y="1035"/>
                </a:lnTo>
                <a:lnTo>
                  <a:pt x="2121" y="987"/>
                </a:lnTo>
                <a:lnTo>
                  <a:pt x="2168" y="987"/>
                </a:lnTo>
                <a:lnTo>
                  <a:pt x="2168" y="1035"/>
                </a:lnTo>
                <a:close/>
                <a:moveTo>
                  <a:pt x="2092" y="1035"/>
                </a:moveTo>
                <a:lnTo>
                  <a:pt x="2045" y="1035"/>
                </a:lnTo>
                <a:lnTo>
                  <a:pt x="2045" y="987"/>
                </a:lnTo>
                <a:lnTo>
                  <a:pt x="2092" y="987"/>
                </a:lnTo>
                <a:lnTo>
                  <a:pt x="2092" y="1035"/>
                </a:lnTo>
                <a:close/>
                <a:moveTo>
                  <a:pt x="2016" y="1035"/>
                </a:moveTo>
                <a:lnTo>
                  <a:pt x="1969" y="1035"/>
                </a:lnTo>
                <a:lnTo>
                  <a:pt x="1969" y="987"/>
                </a:lnTo>
                <a:lnTo>
                  <a:pt x="2016" y="987"/>
                </a:lnTo>
                <a:lnTo>
                  <a:pt x="2016" y="1035"/>
                </a:lnTo>
                <a:close/>
                <a:moveTo>
                  <a:pt x="1941" y="1035"/>
                </a:moveTo>
                <a:lnTo>
                  <a:pt x="1893" y="1035"/>
                </a:lnTo>
                <a:lnTo>
                  <a:pt x="1893" y="987"/>
                </a:lnTo>
                <a:lnTo>
                  <a:pt x="1941" y="987"/>
                </a:lnTo>
                <a:lnTo>
                  <a:pt x="1941" y="1035"/>
                </a:lnTo>
                <a:close/>
                <a:moveTo>
                  <a:pt x="1865" y="1035"/>
                </a:moveTo>
                <a:lnTo>
                  <a:pt x="1818" y="1035"/>
                </a:lnTo>
                <a:lnTo>
                  <a:pt x="1818" y="987"/>
                </a:lnTo>
                <a:lnTo>
                  <a:pt x="1865" y="987"/>
                </a:lnTo>
                <a:lnTo>
                  <a:pt x="1865" y="1035"/>
                </a:lnTo>
                <a:close/>
                <a:moveTo>
                  <a:pt x="1789" y="1035"/>
                </a:moveTo>
                <a:lnTo>
                  <a:pt x="1742" y="1035"/>
                </a:lnTo>
                <a:lnTo>
                  <a:pt x="1742" y="987"/>
                </a:lnTo>
                <a:lnTo>
                  <a:pt x="1789" y="987"/>
                </a:lnTo>
                <a:lnTo>
                  <a:pt x="1789" y="1035"/>
                </a:lnTo>
                <a:close/>
                <a:moveTo>
                  <a:pt x="1714" y="1035"/>
                </a:moveTo>
                <a:lnTo>
                  <a:pt x="1666" y="1035"/>
                </a:lnTo>
                <a:lnTo>
                  <a:pt x="1666" y="987"/>
                </a:lnTo>
                <a:lnTo>
                  <a:pt x="1714" y="987"/>
                </a:lnTo>
                <a:lnTo>
                  <a:pt x="1714" y="1035"/>
                </a:lnTo>
                <a:close/>
                <a:moveTo>
                  <a:pt x="1638" y="1035"/>
                </a:moveTo>
                <a:lnTo>
                  <a:pt x="1591" y="1035"/>
                </a:lnTo>
                <a:lnTo>
                  <a:pt x="1591" y="987"/>
                </a:lnTo>
                <a:lnTo>
                  <a:pt x="1638" y="987"/>
                </a:lnTo>
                <a:lnTo>
                  <a:pt x="1638" y="1035"/>
                </a:lnTo>
                <a:close/>
                <a:moveTo>
                  <a:pt x="1562" y="1035"/>
                </a:moveTo>
                <a:lnTo>
                  <a:pt x="1515" y="1035"/>
                </a:lnTo>
                <a:lnTo>
                  <a:pt x="1515" y="987"/>
                </a:lnTo>
                <a:lnTo>
                  <a:pt x="1562" y="987"/>
                </a:lnTo>
                <a:lnTo>
                  <a:pt x="1562" y="1035"/>
                </a:lnTo>
                <a:close/>
                <a:moveTo>
                  <a:pt x="1486" y="1035"/>
                </a:moveTo>
                <a:lnTo>
                  <a:pt x="1439" y="1035"/>
                </a:lnTo>
                <a:lnTo>
                  <a:pt x="1439" y="987"/>
                </a:lnTo>
                <a:lnTo>
                  <a:pt x="1486" y="987"/>
                </a:lnTo>
                <a:lnTo>
                  <a:pt x="1486" y="1035"/>
                </a:lnTo>
                <a:close/>
                <a:moveTo>
                  <a:pt x="805" y="1035"/>
                </a:moveTo>
                <a:lnTo>
                  <a:pt x="758" y="1035"/>
                </a:lnTo>
                <a:lnTo>
                  <a:pt x="758" y="987"/>
                </a:lnTo>
                <a:lnTo>
                  <a:pt x="805" y="987"/>
                </a:lnTo>
                <a:lnTo>
                  <a:pt x="805" y="1035"/>
                </a:lnTo>
                <a:close/>
                <a:moveTo>
                  <a:pt x="729" y="1035"/>
                </a:moveTo>
                <a:lnTo>
                  <a:pt x="682" y="1035"/>
                </a:lnTo>
                <a:lnTo>
                  <a:pt x="682" y="987"/>
                </a:lnTo>
                <a:lnTo>
                  <a:pt x="729" y="987"/>
                </a:lnTo>
                <a:lnTo>
                  <a:pt x="729" y="1035"/>
                </a:lnTo>
                <a:close/>
                <a:moveTo>
                  <a:pt x="653" y="1035"/>
                </a:moveTo>
                <a:lnTo>
                  <a:pt x="606" y="1035"/>
                </a:lnTo>
                <a:lnTo>
                  <a:pt x="606" y="987"/>
                </a:lnTo>
                <a:lnTo>
                  <a:pt x="653" y="987"/>
                </a:lnTo>
                <a:lnTo>
                  <a:pt x="653" y="1035"/>
                </a:lnTo>
                <a:close/>
                <a:moveTo>
                  <a:pt x="2776" y="959"/>
                </a:moveTo>
                <a:lnTo>
                  <a:pt x="2726" y="959"/>
                </a:lnTo>
                <a:lnTo>
                  <a:pt x="2726" y="912"/>
                </a:lnTo>
                <a:lnTo>
                  <a:pt x="2776" y="912"/>
                </a:lnTo>
                <a:lnTo>
                  <a:pt x="2776" y="959"/>
                </a:lnTo>
                <a:close/>
                <a:moveTo>
                  <a:pt x="2700" y="959"/>
                </a:moveTo>
                <a:lnTo>
                  <a:pt x="2651" y="959"/>
                </a:lnTo>
                <a:lnTo>
                  <a:pt x="2651" y="912"/>
                </a:lnTo>
                <a:lnTo>
                  <a:pt x="2700" y="912"/>
                </a:lnTo>
                <a:lnTo>
                  <a:pt x="2700" y="959"/>
                </a:lnTo>
                <a:close/>
                <a:moveTo>
                  <a:pt x="2622" y="959"/>
                </a:moveTo>
                <a:lnTo>
                  <a:pt x="2575" y="959"/>
                </a:lnTo>
                <a:lnTo>
                  <a:pt x="2575" y="912"/>
                </a:lnTo>
                <a:lnTo>
                  <a:pt x="2622" y="912"/>
                </a:lnTo>
                <a:lnTo>
                  <a:pt x="2622" y="959"/>
                </a:lnTo>
                <a:close/>
                <a:moveTo>
                  <a:pt x="2547" y="959"/>
                </a:moveTo>
                <a:lnTo>
                  <a:pt x="2499" y="959"/>
                </a:lnTo>
                <a:lnTo>
                  <a:pt x="2499" y="912"/>
                </a:lnTo>
                <a:lnTo>
                  <a:pt x="2547" y="912"/>
                </a:lnTo>
                <a:lnTo>
                  <a:pt x="2547" y="959"/>
                </a:lnTo>
                <a:close/>
                <a:moveTo>
                  <a:pt x="2471" y="959"/>
                </a:moveTo>
                <a:lnTo>
                  <a:pt x="2424" y="959"/>
                </a:lnTo>
                <a:lnTo>
                  <a:pt x="2424" y="912"/>
                </a:lnTo>
                <a:lnTo>
                  <a:pt x="2471" y="912"/>
                </a:lnTo>
                <a:lnTo>
                  <a:pt x="2471" y="959"/>
                </a:lnTo>
                <a:close/>
                <a:moveTo>
                  <a:pt x="2395" y="959"/>
                </a:moveTo>
                <a:lnTo>
                  <a:pt x="2348" y="959"/>
                </a:lnTo>
                <a:lnTo>
                  <a:pt x="2348" y="912"/>
                </a:lnTo>
                <a:lnTo>
                  <a:pt x="2395" y="912"/>
                </a:lnTo>
                <a:lnTo>
                  <a:pt x="2395" y="959"/>
                </a:lnTo>
                <a:close/>
                <a:moveTo>
                  <a:pt x="2319" y="959"/>
                </a:moveTo>
                <a:lnTo>
                  <a:pt x="2272" y="959"/>
                </a:lnTo>
                <a:lnTo>
                  <a:pt x="2272" y="912"/>
                </a:lnTo>
                <a:lnTo>
                  <a:pt x="2319" y="912"/>
                </a:lnTo>
                <a:lnTo>
                  <a:pt x="2319" y="959"/>
                </a:lnTo>
                <a:close/>
                <a:moveTo>
                  <a:pt x="2168" y="959"/>
                </a:moveTo>
                <a:lnTo>
                  <a:pt x="2121" y="959"/>
                </a:lnTo>
                <a:lnTo>
                  <a:pt x="2121" y="912"/>
                </a:lnTo>
                <a:lnTo>
                  <a:pt x="2168" y="912"/>
                </a:lnTo>
                <a:lnTo>
                  <a:pt x="2168" y="959"/>
                </a:lnTo>
                <a:close/>
                <a:moveTo>
                  <a:pt x="2092" y="959"/>
                </a:moveTo>
                <a:lnTo>
                  <a:pt x="2045" y="959"/>
                </a:lnTo>
                <a:lnTo>
                  <a:pt x="2045" y="912"/>
                </a:lnTo>
                <a:lnTo>
                  <a:pt x="2092" y="912"/>
                </a:lnTo>
                <a:lnTo>
                  <a:pt x="2092" y="959"/>
                </a:lnTo>
                <a:close/>
                <a:moveTo>
                  <a:pt x="2016" y="959"/>
                </a:moveTo>
                <a:lnTo>
                  <a:pt x="1969" y="959"/>
                </a:lnTo>
                <a:lnTo>
                  <a:pt x="1969" y="912"/>
                </a:lnTo>
                <a:lnTo>
                  <a:pt x="2016" y="912"/>
                </a:lnTo>
                <a:lnTo>
                  <a:pt x="2016" y="959"/>
                </a:lnTo>
                <a:close/>
                <a:moveTo>
                  <a:pt x="1941" y="959"/>
                </a:moveTo>
                <a:lnTo>
                  <a:pt x="1893" y="959"/>
                </a:lnTo>
                <a:lnTo>
                  <a:pt x="1893" y="912"/>
                </a:lnTo>
                <a:lnTo>
                  <a:pt x="1941" y="912"/>
                </a:lnTo>
                <a:lnTo>
                  <a:pt x="1941" y="959"/>
                </a:lnTo>
                <a:close/>
                <a:moveTo>
                  <a:pt x="1865" y="959"/>
                </a:moveTo>
                <a:lnTo>
                  <a:pt x="1818" y="959"/>
                </a:lnTo>
                <a:lnTo>
                  <a:pt x="1818" y="912"/>
                </a:lnTo>
                <a:lnTo>
                  <a:pt x="1865" y="912"/>
                </a:lnTo>
                <a:lnTo>
                  <a:pt x="1865" y="959"/>
                </a:lnTo>
                <a:close/>
                <a:moveTo>
                  <a:pt x="1789" y="959"/>
                </a:moveTo>
                <a:lnTo>
                  <a:pt x="1742" y="959"/>
                </a:lnTo>
                <a:lnTo>
                  <a:pt x="1742" y="912"/>
                </a:lnTo>
                <a:lnTo>
                  <a:pt x="1789" y="912"/>
                </a:lnTo>
                <a:lnTo>
                  <a:pt x="1789" y="959"/>
                </a:lnTo>
                <a:close/>
                <a:moveTo>
                  <a:pt x="1714" y="959"/>
                </a:moveTo>
                <a:lnTo>
                  <a:pt x="1666" y="959"/>
                </a:lnTo>
                <a:lnTo>
                  <a:pt x="1666" y="912"/>
                </a:lnTo>
                <a:lnTo>
                  <a:pt x="1714" y="912"/>
                </a:lnTo>
                <a:lnTo>
                  <a:pt x="1714" y="959"/>
                </a:lnTo>
                <a:close/>
                <a:moveTo>
                  <a:pt x="1638" y="959"/>
                </a:moveTo>
                <a:lnTo>
                  <a:pt x="1591" y="959"/>
                </a:lnTo>
                <a:lnTo>
                  <a:pt x="1591" y="912"/>
                </a:lnTo>
                <a:lnTo>
                  <a:pt x="1638" y="912"/>
                </a:lnTo>
                <a:lnTo>
                  <a:pt x="1638" y="959"/>
                </a:lnTo>
                <a:close/>
                <a:moveTo>
                  <a:pt x="1562" y="959"/>
                </a:moveTo>
                <a:lnTo>
                  <a:pt x="1515" y="959"/>
                </a:lnTo>
                <a:lnTo>
                  <a:pt x="1515" y="912"/>
                </a:lnTo>
                <a:lnTo>
                  <a:pt x="1562" y="912"/>
                </a:lnTo>
                <a:lnTo>
                  <a:pt x="1562" y="959"/>
                </a:lnTo>
                <a:close/>
                <a:moveTo>
                  <a:pt x="1486" y="959"/>
                </a:moveTo>
                <a:lnTo>
                  <a:pt x="1439" y="959"/>
                </a:lnTo>
                <a:lnTo>
                  <a:pt x="1439" y="912"/>
                </a:lnTo>
                <a:lnTo>
                  <a:pt x="1486" y="912"/>
                </a:lnTo>
                <a:lnTo>
                  <a:pt x="1486" y="959"/>
                </a:lnTo>
                <a:close/>
                <a:moveTo>
                  <a:pt x="881" y="959"/>
                </a:moveTo>
                <a:lnTo>
                  <a:pt x="833" y="959"/>
                </a:lnTo>
                <a:lnTo>
                  <a:pt x="833" y="912"/>
                </a:lnTo>
                <a:lnTo>
                  <a:pt x="881" y="912"/>
                </a:lnTo>
                <a:lnTo>
                  <a:pt x="881" y="959"/>
                </a:lnTo>
                <a:close/>
                <a:moveTo>
                  <a:pt x="653" y="959"/>
                </a:moveTo>
                <a:lnTo>
                  <a:pt x="606" y="959"/>
                </a:lnTo>
                <a:lnTo>
                  <a:pt x="606" y="912"/>
                </a:lnTo>
                <a:lnTo>
                  <a:pt x="653" y="912"/>
                </a:lnTo>
                <a:lnTo>
                  <a:pt x="653" y="959"/>
                </a:lnTo>
                <a:close/>
                <a:moveTo>
                  <a:pt x="578" y="959"/>
                </a:moveTo>
                <a:lnTo>
                  <a:pt x="530" y="959"/>
                </a:lnTo>
                <a:lnTo>
                  <a:pt x="530" y="912"/>
                </a:lnTo>
                <a:lnTo>
                  <a:pt x="578" y="912"/>
                </a:lnTo>
                <a:lnTo>
                  <a:pt x="578" y="959"/>
                </a:lnTo>
                <a:close/>
                <a:moveTo>
                  <a:pt x="2928" y="883"/>
                </a:moveTo>
                <a:lnTo>
                  <a:pt x="2878" y="883"/>
                </a:lnTo>
                <a:lnTo>
                  <a:pt x="2878" y="836"/>
                </a:lnTo>
                <a:lnTo>
                  <a:pt x="2928" y="836"/>
                </a:lnTo>
                <a:lnTo>
                  <a:pt x="2928" y="883"/>
                </a:lnTo>
                <a:close/>
                <a:moveTo>
                  <a:pt x="2776" y="883"/>
                </a:moveTo>
                <a:lnTo>
                  <a:pt x="2726" y="883"/>
                </a:lnTo>
                <a:lnTo>
                  <a:pt x="2726" y="836"/>
                </a:lnTo>
                <a:lnTo>
                  <a:pt x="2776" y="836"/>
                </a:lnTo>
                <a:lnTo>
                  <a:pt x="2776" y="883"/>
                </a:lnTo>
                <a:close/>
                <a:moveTo>
                  <a:pt x="2700" y="883"/>
                </a:moveTo>
                <a:lnTo>
                  <a:pt x="2651" y="883"/>
                </a:lnTo>
                <a:lnTo>
                  <a:pt x="2651" y="836"/>
                </a:lnTo>
                <a:lnTo>
                  <a:pt x="2700" y="836"/>
                </a:lnTo>
                <a:lnTo>
                  <a:pt x="2700" y="883"/>
                </a:lnTo>
                <a:close/>
                <a:moveTo>
                  <a:pt x="2622" y="883"/>
                </a:moveTo>
                <a:lnTo>
                  <a:pt x="2575" y="883"/>
                </a:lnTo>
                <a:lnTo>
                  <a:pt x="2575" y="836"/>
                </a:lnTo>
                <a:lnTo>
                  <a:pt x="2622" y="836"/>
                </a:lnTo>
                <a:lnTo>
                  <a:pt x="2622" y="883"/>
                </a:lnTo>
                <a:close/>
                <a:moveTo>
                  <a:pt x="2547" y="883"/>
                </a:moveTo>
                <a:lnTo>
                  <a:pt x="2499" y="883"/>
                </a:lnTo>
                <a:lnTo>
                  <a:pt x="2499" y="836"/>
                </a:lnTo>
                <a:lnTo>
                  <a:pt x="2547" y="836"/>
                </a:lnTo>
                <a:lnTo>
                  <a:pt x="2547" y="883"/>
                </a:lnTo>
                <a:close/>
                <a:moveTo>
                  <a:pt x="2471" y="883"/>
                </a:moveTo>
                <a:lnTo>
                  <a:pt x="2424" y="883"/>
                </a:lnTo>
                <a:lnTo>
                  <a:pt x="2424" y="836"/>
                </a:lnTo>
                <a:lnTo>
                  <a:pt x="2471" y="836"/>
                </a:lnTo>
                <a:lnTo>
                  <a:pt x="2471" y="883"/>
                </a:lnTo>
                <a:close/>
                <a:moveTo>
                  <a:pt x="2395" y="883"/>
                </a:moveTo>
                <a:lnTo>
                  <a:pt x="2348" y="883"/>
                </a:lnTo>
                <a:lnTo>
                  <a:pt x="2348" y="836"/>
                </a:lnTo>
                <a:lnTo>
                  <a:pt x="2395" y="836"/>
                </a:lnTo>
                <a:lnTo>
                  <a:pt x="2395" y="883"/>
                </a:lnTo>
                <a:close/>
                <a:moveTo>
                  <a:pt x="2319" y="883"/>
                </a:moveTo>
                <a:lnTo>
                  <a:pt x="2272" y="883"/>
                </a:lnTo>
                <a:lnTo>
                  <a:pt x="2272" y="836"/>
                </a:lnTo>
                <a:lnTo>
                  <a:pt x="2319" y="836"/>
                </a:lnTo>
                <a:lnTo>
                  <a:pt x="2319" y="883"/>
                </a:lnTo>
                <a:close/>
                <a:moveTo>
                  <a:pt x="2244" y="883"/>
                </a:moveTo>
                <a:lnTo>
                  <a:pt x="2196" y="883"/>
                </a:lnTo>
                <a:lnTo>
                  <a:pt x="2196" y="836"/>
                </a:lnTo>
                <a:lnTo>
                  <a:pt x="2244" y="836"/>
                </a:lnTo>
                <a:lnTo>
                  <a:pt x="2244" y="883"/>
                </a:lnTo>
                <a:close/>
                <a:moveTo>
                  <a:pt x="2168" y="883"/>
                </a:moveTo>
                <a:lnTo>
                  <a:pt x="2121" y="883"/>
                </a:lnTo>
                <a:lnTo>
                  <a:pt x="2121" y="836"/>
                </a:lnTo>
                <a:lnTo>
                  <a:pt x="2168" y="836"/>
                </a:lnTo>
                <a:lnTo>
                  <a:pt x="2168" y="883"/>
                </a:lnTo>
                <a:close/>
                <a:moveTo>
                  <a:pt x="2092" y="883"/>
                </a:moveTo>
                <a:lnTo>
                  <a:pt x="2045" y="883"/>
                </a:lnTo>
                <a:lnTo>
                  <a:pt x="2045" y="836"/>
                </a:lnTo>
                <a:lnTo>
                  <a:pt x="2092" y="836"/>
                </a:lnTo>
                <a:lnTo>
                  <a:pt x="2092" y="883"/>
                </a:lnTo>
                <a:close/>
                <a:moveTo>
                  <a:pt x="2016" y="883"/>
                </a:moveTo>
                <a:lnTo>
                  <a:pt x="1969" y="883"/>
                </a:lnTo>
                <a:lnTo>
                  <a:pt x="1969" y="836"/>
                </a:lnTo>
                <a:lnTo>
                  <a:pt x="2016" y="836"/>
                </a:lnTo>
                <a:lnTo>
                  <a:pt x="2016" y="883"/>
                </a:lnTo>
                <a:close/>
                <a:moveTo>
                  <a:pt x="1865" y="883"/>
                </a:moveTo>
                <a:lnTo>
                  <a:pt x="1818" y="883"/>
                </a:lnTo>
                <a:lnTo>
                  <a:pt x="1818" y="836"/>
                </a:lnTo>
                <a:lnTo>
                  <a:pt x="1865" y="836"/>
                </a:lnTo>
                <a:lnTo>
                  <a:pt x="1865" y="883"/>
                </a:lnTo>
                <a:close/>
                <a:moveTo>
                  <a:pt x="1789" y="883"/>
                </a:moveTo>
                <a:lnTo>
                  <a:pt x="1742" y="883"/>
                </a:lnTo>
                <a:lnTo>
                  <a:pt x="1742" y="836"/>
                </a:lnTo>
                <a:lnTo>
                  <a:pt x="1789" y="836"/>
                </a:lnTo>
                <a:lnTo>
                  <a:pt x="1789" y="883"/>
                </a:lnTo>
                <a:close/>
                <a:moveTo>
                  <a:pt x="1714" y="883"/>
                </a:moveTo>
                <a:lnTo>
                  <a:pt x="1666" y="883"/>
                </a:lnTo>
                <a:lnTo>
                  <a:pt x="1666" y="836"/>
                </a:lnTo>
                <a:lnTo>
                  <a:pt x="1714" y="836"/>
                </a:lnTo>
                <a:lnTo>
                  <a:pt x="1714" y="883"/>
                </a:lnTo>
                <a:close/>
                <a:moveTo>
                  <a:pt x="1638" y="883"/>
                </a:moveTo>
                <a:lnTo>
                  <a:pt x="1591" y="883"/>
                </a:lnTo>
                <a:lnTo>
                  <a:pt x="1591" y="836"/>
                </a:lnTo>
                <a:lnTo>
                  <a:pt x="1638" y="836"/>
                </a:lnTo>
                <a:lnTo>
                  <a:pt x="1638" y="883"/>
                </a:lnTo>
                <a:close/>
                <a:moveTo>
                  <a:pt x="1562" y="883"/>
                </a:moveTo>
                <a:lnTo>
                  <a:pt x="1515" y="883"/>
                </a:lnTo>
                <a:lnTo>
                  <a:pt x="1515" y="836"/>
                </a:lnTo>
                <a:lnTo>
                  <a:pt x="1562" y="836"/>
                </a:lnTo>
                <a:lnTo>
                  <a:pt x="1562" y="883"/>
                </a:lnTo>
                <a:close/>
                <a:moveTo>
                  <a:pt x="805" y="883"/>
                </a:moveTo>
                <a:lnTo>
                  <a:pt x="758" y="883"/>
                </a:lnTo>
                <a:lnTo>
                  <a:pt x="758" y="836"/>
                </a:lnTo>
                <a:lnTo>
                  <a:pt x="805" y="836"/>
                </a:lnTo>
                <a:lnTo>
                  <a:pt x="805" y="883"/>
                </a:lnTo>
                <a:close/>
                <a:moveTo>
                  <a:pt x="729" y="883"/>
                </a:moveTo>
                <a:lnTo>
                  <a:pt x="682" y="883"/>
                </a:lnTo>
                <a:lnTo>
                  <a:pt x="682" y="836"/>
                </a:lnTo>
                <a:lnTo>
                  <a:pt x="729" y="836"/>
                </a:lnTo>
                <a:lnTo>
                  <a:pt x="729" y="883"/>
                </a:lnTo>
                <a:close/>
                <a:moveTo>
                  <a:pt x="653" y="883"/>
                </a:moveTo>
                <a:lnTo>
                  <a:pt x="606" y="883"/>
                </a:lnTo>
                <a:lnTo>
                  <a:pt x="606" y="836"/>
                </a:lnTo>
                <a:lnTo>
                  <a:pt x="653" y="836"/>
                </a:lnTo>
                <a:lnTo>
                  <a:pt x="653" y="883"/>
                </a:lnTo>
                <a:close/>
                <a:moveTo>
                  <a:pt x="578" y="883"/>
                </a:moveTo>
                <a:lnTo>
                  <a:pt x="530" y="883"/>
                </a:lnTo>
                <a:lnTo>
                  <a:pt x="530" y="836"/>
                </a:lnTo>
                <a:lnTo>
                  <a:pt x="578" y="836"/>
                </a:lnTo>
                <a:lnTo>
                  <a:pt x="578" y="883"/>
                </a:lnTo>
                <a:close/>
                <a:moveTo>
                  <a:pt x="502" y="883"/>
                </a:moveTo>
                <a:lnTo>
                  <a:pt x="455" y="883"/>
                </a:lnTo>
                <a:lnTo>
                  <a:pt x="455" y="836"/>
                </a:lnTo>
                <a:lnTo>
                  <a:pt x="502" y="836"/>
                </a:lnTo>
                <a:lnTo>
                  <a:pt x="502" y="883"/>
                </a:lnTo>
                <a:close/>
                <a:moveTo>
                  <a:pt x="3003" y="807"/>
                </a:moveTo>
                <a:lnTo>
                  <a:pt x="2954" y="807"/>
                </a:lnTo>
                <a:lnTo>
                  <a:pt x="2954" y="760"/>
                </a:lnTo>
                <a:lnTo>
                  <a:pt x="3003" y="760"/>
                </a:lnTo>
                <a:lnTo>
                  <a:pt x="3003" y="807"/>
                </a:lnTo>
                <a:close/>
                <a:moveTo>
                  <a:pt x="2852" y="807"/>
                </a:moveTo>
                <a:lnTo>
                  <a:pt x="2802" y="807"/>
                </a:lnTo>
                <a:lnTo>
                  <a:pt x="2802" y="760"/>
                </a:lnTo>
                <a:lnTo>
                  <a:pt x="2852" y="760"/>
                </a:lnTo>
                <a:lnTo>
                  <a:pt x="2852" y="807"/>
                </a:lnTo>
                <a:close/>
                <a:moveTo>
                  <a:pt x="2776" y="807"/>
                </a:moveTo>
                <a:lnTo>
                  <a:pt x="2726" y="807"/>
                </a:lnTo>
                <a:lnTo>
                  <a:pt x="2726" y="760"/>
                </a:lnTo>
                <a:lnTo>
                  <a:pt x="2776" y="760"/>
                </a:lnTo>
                <a:lnTo>
                  <a:pt x="2776" y="807"/>
                </a:lnTo>
                <a:close/>
                <a:moveTo>
                  <a:pt x="2700" y="807"/>
                </a:moveTo>
                <a:lnTo>
                  <a:pt x="2651" y="807"/>
                </a:lnTo>
                <a:lnTo>
                  <a:pt x="2651" y="760"/>
                </a:lnTo>
                <a:lnTo>
                  <a:pt x="2700" y="760"/>
                </a:lnTo>
                <a:lnTo>
                  <a:pt x="2700" y="807"/>
                </a:lnTo>
                <a:close/>
                <a:moveTo>
                  <a:pt x="2622" y="807"/>
                </a:moveTo>
                <a:lnTo>
                  <a:pt x="2575" y="807"/>
                </a:lnTo>
                <a:lnTo>
                  <a:pt x="2575" y="760"/>
                </a:lnTo>
                <a:lnTo>
                  <a:pt x="2622" y="760"/>
                </a:lnTo>
                <a:lnTo>
                  <a:pt x="2622" y="807"/>
                </a:lnTo>
                <a:close/>
                <a:moveTo>
                  <a:pt x="2547" y="807"/>
                </a:moveTo>
                <a:lnTo>
                  <a:pt x="2499" y="807"/>
                </a:lnTo>
                <a:lnTo>
                  <a:pt x="2499" y="760"/>
                </a:lnTo>
                <a:lnTo>
                  <a:pt x="2547" y="760"/>
                </a:lnTo>
                <a:lnTo>
                  <a:pt x="2547" y="807"/>
                </a:lnTo>
                <a:close/>
                <a:moveTo>
                  <a:pt x="2471" y="807"/>
                </a:moveTo>
                <a:lnTo>
                  <a:pt x="2424" y="807"/>
                </a:lnTo>
                <a:lnTo>
                  <a:pt x="2424" y="760"/>
                </a:lnTo>
                <a:lnTo>
                  <a:pt x="2471" y="760"/>
                </a:lnTo>
                <a:lnTo>
                  <a:pt x="2471" y="807"/>
                </a:lnTo>
                <a:close/>
                <a:moveTo>
                  <a:pt x="2395" y="807"/>
                </a:moveTo>
                <a:lnTo>
                  <a:pt x="2348" y="807"/>
                </a:lnTo>
                <a:lnTo>
                  <a:pt x="2348" y="760"/>
                </a:lnTo>
                <a:lnTo>
                  <a:pt x="2395" y="760"/>
                </a:lnTo>
                <a:lnTo>
                  <a:pt x="2395" y="807"/>
                </a:lnTo>
                <a:close/>
                <a:moveTo>
                  <a:pt x="2319" y="807"/>
                </a:moveTo>
                <a:lnTo>
                  <a:pt x="2272" y="807"/>
                </a:lnTo>
                <a:lnTo>
                  <a:pt x="2272" y="760"/>
                </a:lnTo>
                <a:lnTo>
                  <a:pt x="2319" y="760"/>
                </a:lnTo>
                <a:lnTo>
                  <a:pt x="2319" y="807"/>
                </a:lnTo>
                <a:close/>
                <a:moveTo>
                  <a:pt x="2244" y="807"/>
                </a:moveTo>
                <a:lnTo>
                  <a:pt x="2196" y="807"/>
                </a:lnTo>
                <a:lnTo>
                  <a:pt x="2196" y="760"/>
                </a:lnTo>
                <a:lnTo>
                  <a:pt x="2244" y="760"/>
                </a:lnTo>
                <a:lnTo>
                  <a:pt x="2244" y="807"/>
                </a:lnTo>
                <a:close/>
                <a:moveTo>
                  <a:pt x="2168" y="807"/>
                </a:moveTo>
                <a:lnTo>
                  <a:pt x="2121" y="807"/>
                </a:lnTo>
                <a:lnTo>
                  <a:pt x="2121" y="760"/>
                </a:lnTo>
                <a:lnTo>
                  <a:pt x="2168" y="760"/>
                </a:lnTo>
                <a:lnTo>
                  <a:pt x="2168" y="807"/>
                </a:lnTo>
                <a:close/>
                <a:moveTo>
                  <a:pt x="2092" y="807"/>
                </a:moveTo>
                <a:lnTo>
                  <a:pt x="2045" y="807"/>
                </a:lnTo>
                <a:lnTo>
                  <a:pt x="2045" y="760"/>
                </a:lnTo>
                <a:lnTo>
                  <a:pt x="2092" y="760"/>
                </a:lnTo>
                <a:lnTo>
                  <a:pt x="2092" y="807"/>
                </a:lnTo>
                <a:close/>
                <a:moveTo>
                  <a:pt x="2016" y="807"/>
                </a:moveTo>
                <a:lnTo>
                  <a:pt x="1969" y="807"/>
                </a:lnTo>
                <a:lnTo>
                  <a:pt x="1969" y="760"/>
                </a:lnTo>
                <a:lnTo>
                  <a:pt x="2016" y="760"/>
                </a:lnTo>
                <a:lnTo>
                  <a:pt x="2016" y="807"/>
                </a:lnTo>
                <a:close/>
                <a:moveTo>
                  <a:pt x="1941" y="807"/>
                </a:moveTo>
                <a:lnTo>
                  <a:pt x="1893" y="807"/>
                </a:lnTo>
                <a:lnTo>
                  <a:pt x="1893" y="760"/>
                </a:lnTo>
                <a:lnTo>
                  <a:pt x="1941" y="760"/>
                </a:lnTo>
                <a:lnTo>
                  <a:pt x="1941" y="807"/>
                </a:lnTo>
                <a:close/>
                <a:moveTo>
                  <a:pt x="1789" y="807"/>
                </a:moveTo>
                <a:lnTo>
                  <a:pt x="1742" y="807"/>
                </a:lnTo>
                <a:lnTo>
                  <a:pt x="1742" y="760"/>
                </a:lnTo>
                <a:lnTo>
                  <a:pt x="1789" y="760"/>
                </a:lnTo>
                <a:lnTo>
                  <a:pt x="1789" y="807"/>
                </a:lnTo>
                <a:close/>
                <a:moveTo>
                  <a:pt x="1638" y="807"/>
                </a:moveTo>
                <a:lnTo>
                  <a:pt x="1591" y="807"/>
                </a:lnTo>
                <a:lnTo>
                  <a:pt x="1591" y="760"/>
                </a:lnTo>
                <a:lnTo>
                  <a:pt x="1638" y="760"/>
                </a:lnTo>
                <a:lnTo>
                  <a:pt x="1638" y="807"/>
                </a:lnTo>
                <a:close/>
                <a:moveTo>
                  <a:pt x="1562" y="807"/>
                </a:moveTo>
                <a:lnTo>
                  <a:pt x="1515" y="807"/>
                </a:lnTo>
                <a:lnTo>
                  <a:pt x="1515" y="760"/>
                </a:lnTo>
                <a:lnTo>
                  <a:pt x="1562" y="760"/>
                </a:lnTo>
                <a:lnTo>
                  <a:pt x="1562" y="807"/>
                </a:lnTo>
                <a:close/>
                <a:moveTo>
                  <a:pt x="881" y="807"/>
                </a:moveTo>
                <a:lnTo>
                  <a:pt x="833" y="807"/>
                </a:lnTo>
                <a:lnTo>
                  <a:pt x="833" y="760"/>
                </a:lnTo>
                <a:lnTo>
                  <a:pt x="881" y="760"/>
                </a:lnTo>
                <a:lnTo>
                  <a:pt x="881" y="807"/>
                </a:lnTo>
                <a:close/>
                <a:moveTo>
                  <a:pt x="805" y="807"/>
                </a:moveTo>
                <a:lnTo>
                  <a:pt x="758" y="807"/>
                </a:lnTo>
                <a:lnTo>
                  <a:pt x="758" y="760"/>
                </a:lnTo>
                <a:lnTo>
                  <a:pt x="805" y="760"/>
                </a:lnTo>
                <a:lnTo>
                  <a:pt x="805" y="807"/>
                </a:lnTo>
                <a:close/>
                <a:moveTo>
                  <a:pt x="729" y="807"/>
                </a:moveTo>
                <a:lnTo>
                  <a:pt x="682" y="807"/>
                </a:lnTo>
                <a:lnTo>
                  <a:pt x="682" y="760"/>
                </a:lnTo>
                <a:lnTo>
                  <a:pt x="729" y="760"/>
                </a:lnTo>
                <a:lnTo>
                  <a:pt x="729" y="807"/>
                </a:lnTo>
                <a:close/>
                <a:moveTo>
                  <a:pt x="653" y="807"/>
                </a:moveTo>
                <a:lnTo>
                  <a:pt x="606" y="807"/>
                </a:lnTo>
                <a:lnTo>
                  <a:pt x="606" y="760"/>
                </a:lnTo>
                <a:lnTo>
                  <a:pt x="653" y="760"/>
                </a:lnTo>
                <a:lnTo>
                  <a:pt x="653" y="807"/>
                </a:lnTo>
                <a:close/>
                <a:moveTo>
                  <a:pt x="578" y="807"/>
                </a:moveTo>
                <a:lnTo>
                  <a:pt x="530" y="807"/>
                </a:lnTo>
                <a:lnTo>
                  <a:pt x="530" y="760"/>
                </a:lnTo>
                <a:lnTo>
                  <a:pt x="578" y="760"/>
                </a:lnTo>
                <a:lnTo>
                  <a:pt x="578" y="807"/>
                </a:lnTo>
                <a:close/>
                <a:moveTo>
                  <a:pt x="502" y="807"/>
                </a:moveTo>
                <a:lnTo>
                  <a:pt x="455" y="807"/>
                </a:lnTo>
                <a:lnTo>
                  <a:pt x="455" y="760"/>
                </a:lnTo>
                <a:lnTo>
                  <a:pt x="502" y="760"/>
                </a:lnTo>
                <a:lnTo>
                  <a:pt x="502" y="807"/>
                </a:lnTo>
                <a:close/>
                <a:moveTo>
                  <a:pt x="3003" y="732"/>
                </a:moveTo>
                <a:lnTo>
                  <a:pt x="2954" y="732"/>
                </a:lnTo>
                <a:lnTo>
                  <a:pt x="2954" y="682"/>
                </a:lnTo>
                <a:lnTo>
                  <a:pt x="3003" y="682"/>
                </a:lnTo>
                <a:lnTo>
                  <a:pt x="3003" y="732"/>
                </a:lnTo>
                <a:close/>
                <a:moveTo>
                  <a:pt x="2928" y="732"/>
                </a:moveTo>
                <a:lnTo>
                  <a:pt x="2878" y="732"/>
                </a:lnTo>
                <a:lnTo>
                  <a:pt x="2878" y="682"/>
                </a:lnTo>
                <a:lnTo>
                  <a:pt x="2928" y="682"/>
                </a:lnTo>
                <a:lnTo>
                  <a:pt x="2928" y="732"/>
                </a:lnTo>
                <a:close/>
                <a:moveTo>
                  <a:pt x="2852" y="732"/>
                </a:moveTo>
                <a:lnTo>
                  <a:pt x="2802" y="732"/>
                </a:lnTo>
                <a:lnTo>
                  <a:pt x="2802" y="682"/>
                </a:lnTo>
                <a:lnTo>
                  <a:pt x="2852" y="682"/>
                </a:lnTo>
                <a:lnTo>
                  <a:pt x="2852" y="732"/>
                </a:lnTo>
                <a:close/>
                <a:moveTo>
                  <a:pt x="2776" y="732"/>
                </a:moveTo>
                <a:lnTo>
                  <a:pt x="2726" y="732"/>
                </a:lnTo>
                <a:lnTo>
                  <a:pt x="2726" y="682"/>
                </a:lnTo>
                <a:lnTo>
                  <a:pt x="2776" y="682"/>
                </a:lnTo>
                <a:lnTo>
                  <a:pt x="2776" y="732"/>
                </a:lnTo>
                <a:close/>
                <a:moveTo>
                  <a:pt x="2700" y="732"/>
                </a:moveTo>
                <a:lnTo>
                  <a:pt x="2651" y="732"/>
                </a:lnTo>
                <a:lnTo>
                  <a:pt x="2651" y="682"/>
                </a:lnTo>
                <a:lnTo>
                  <a:pt x="2700" y="682"/>
                </a:lnTo>
                <a:lnTo>
                  <a:pt x="2700" y="732"/>
                </a:lnTo>
                <a:close/>
                <a:moveTo>
                  <a:pt x="2622" y="732"/>
                </a:moveTo>
                <a:lnTo>
                  <a:pt x="2575" y="732"/>
                </a:lnTo>
                <a:lnTo>
                  <a:pt x="2575" y="682"/>
                </a:lnTo>
                <a:lnTo>
                  <a:pt x="2622" y="682"/>
                </a:lnTo>
                <a:lnTo>
                  <a:pt x="2622" y="732"/>
                </a:lnTo>
                <a:close/>
                <a:moveTo>
                  <a:pt x="2547" y="732"/>
                </a:moveTo>
                <a:lnTo>
                  <a:pt x="2499" y="732"/>
                </a:lnTo>
                <a:lnTo>
                  <a:pt x="2499" y="682"/>
                </a:lnTo>
                <a:lnTo>
                  <a:pt x="2547" y="682"/>
                </a:lnTo>
                <a:lnTo>
                  <a:pt x="2547" y="732"/>
                </a:lnTo>
                <a:close/>
                <a:moveTo>
                  <a:pt x="2471" y="732"/>
                </a:moveTo>
                <a:lnTo>
                  <a:pt x="2424" y="732"/>
                </a:lnTo>
                <a:lnTo>
                  <a:pt x="2424" y="682"/>
                </a:lnTo>
                <a:lnTo>
                  <a:pt x="2471" y="682"/>
                </a:lnTo>
                <a:lnTo>
                  <a:pt x="2471" y="732"/>
                </a:lnTo>
                <a:close/>
                <a:moveTo>
                  <a:pt x="2395" y="732"/>
                </a:moveTo>
                <a:lnTo>
                  <a:pt x="2348" y="732"/>
                </a:lnTo>
                <a:lnTo>
                  <a:pt x="2348" y="682"/>
                </a:lnTo>
                <a:lnTo>
                  <a:pt x="2395" y="682"/>
                </a:lnTo>
                <a:lnTo>
                  <a:pt x="2395" y="732"/>
                </a:lnTo>
                <a:close/>
                <a:moveTo>
                  <a:pt x="2319" y="732"/>
                </a:moveTo>
                <a:lnTo>
                  <a:pt x="2272" y="732"/>
                </a:lnTo>
                <a:lnTo>
                  <a:pt x="2272" y="682"/>
                </a:lnTo>
                <a:lnTo>
                  <a:pt x="2319" y="682"/>
                </a:lnTo>
                <a:lnTo>
                  <a:pt x="2319" y="732"/>
                </a:lnTo>
                <a:close/>
                <a:moveTo>
                  <a:pt x="2244" y="732"/>
                </a:moveTo>
                <a:lnTo>
                  <a:pt x="2196" y="732"/>
                </a:lnTo>
                <a:lnTo>
                  <a:pt x="2196" y="682"/>
                </a:lnTo>
                <a:lnTo>
                  <a:pt x="2244" y="682"/>
                </a:lnTo>
                <a:lnTo>
                  <a:pt x="2244" y="732"/>
                </a:lnTo>
                <a:close/>
                <a:moveTo>
                  <a:pt x="2092" y="732"/>
                </a:moveTo>
                <a:lnTo>
                  <a:pt x="2045" y="732"/>
                </a:lnTo>
                <a:lnTo>
                  <a:pt x="2045" y="682"/>
                </a:lnTo>
                <a:lnTo>
                  <a:pt x="2092" y="682"/>
                </a:lnTo>
                <a:lnTo>
                  <a:pt x="2092" y="732"/>
                </a:lnTo>
                <a:close/>
                <a:moveTo>
                  <a:pt x="1865" y="732"/>
                </a:moveTo>
                <a:lnTo>
                  <a:pt x="1818" y="732"/>
                </a:lnTo>
                <a:lnTo>
                  <a:pt x="1818" y="682"/>
                </a:lnTo>
                <a:lnTo>
                  <a:pt x="1865" y="682"/>
                </a:lnTo>
                <a:lnTo>
                  <a:pt x="1865" y="732"/>
                </a:lnTo>
                <a:close/>
                <a:moveTo>
                  <a:pt x="1789" y="732"/>
                </a:moveTo>
                <a:lnTo>
                  <a:pt x="1742" y="732"/>
                </a:lnTo>
                <a:lnTo>
                  <a:pt x="1742" y="682"/>
                </a:lnTo>
                <a:lnTo>
                  <a:pt x="1789" y="682"/>
                </a:lnTo>
                <a:lnTo>
                  <a:pt x="1789" y="732"/>
                </a:lnTo>
                <a:close/>
                <a:moveTo>
                  <a:pt x="1714" y="732"/>
                </a:moveTo>
                <a:lnTo>
                  <a:pt x="1666" y="732"/>
                </a:lnTo>
                <a:lnTo>
                  <a:pt x="1666" y="682"/>
                </a:lnTo>
                <a:lnTo>
                  <a:pt x="1714" y="682"/>
                </a:lnTo>
                <a:lnTo>
                  <a:pt x="1714" y="732"/>
                </a:lnTo>
                <a:close/>
                <a:moveTo>
                  <a:pt x="1638" y="732"/>
                </a:moveTo>
                <a:lnTo>
                  <a:pt x="1591" y="732"/>
                </a:lnTo>
                <a:lnTo>
                  <a:pt x="1591" y="682"/>
                </a:lnTo>
                <a:lnTo>
                  <a:pt x="1638" y="682"/>
                </a:lnTo>
                <a:lnTo>
                  <a:pt x="1638" y="732"/>
                </a:lnTo>
                <a:close/>
                <a:moveTo>
                  <a:pt x="956" y="732"/>
                </a:moveTo>
                <a:lnTo>
                  <a:pt x="909" y="732"/>
                </a:lnTo>
                <a:lnTo>
                  <a:pt x="909" y="682"/>
                </a:lnTo>
                <a:lnTo>
                  <a:pt x="956" y="682"/>
                </a:lnTo>
                <a:lnTo>
                  <a:pt x="956" y="732"/>
                </a:lnTo>
                <a:close/>
                <a:moveTo>
                  <a:pt x="881" y="732"/>
                </a:moveTo>
                <a:lnTo>
                  <a:pt x="833" y="732"/>
                </a:lnTo>
                <a:lnTo>
                  <a:pt x="833" y="682"/>
                </a:lnTo>
                <a:lnTo>
                  <a:pt x="881" y="682"/>
                </a:lnTo>
                <a:lnTo>
                  <a:pt x="881" y="732"/>
                </a:lnTo>
                <a:close/>
                <a:moveTo>
                  <a:pt x="805" y="732"/>
                </a:moveTo>
                <a:lnTo>
                  <a:pt x="758" y="732"/>
                </a:lnTo>
                <a:lnTo>
                  <a:pt x="758" y="682"/>
                </a:lnTo>
                <a:lnTo>
                  <a:pt x="805" y="682"/>
                </a:lnTo>
                <a:lnTo>
                  <a:pt x="805" y="732"/>
                </a:lnTo>
                <a:close/>
                <a:moveTo>
                  <a:pt x="729" y="732"/>
                </a:moveTo>
                <a:lnTo>
                  <a:pt x="682" y="732"/>
                </a:lnTo>
                <a:lnTo>
                  <a:pt x="682" y="682"/>
                </a:lnTo>
                <a:lnTo>
                  <a:pt x="729" y="682"/>
                </a:lnTo>
                <a:lnTo>
                  <a:pt x="729" y="732"/>
                </a:lnTo>
                <a:close/>
                <a:moveTo>
                  <a:pt x="653" y="732"/>
                </a:moveTo>
                <a:lnTo>
                  <a:pt x="606" y="732"/>
                </a:lnTo>
                <a:lnTo>
                  <a:pt x="606" y="682"/>
                </a:lnTo>
                <a:lnTo>
                  <a:pt x="653" y="682"/>
                </a:lnTo>
                <a:lnTo>
                  <a:pt x="653" y="732"/>
                </a:lnTo>
                <a:close/>
                <a:moveTo>
                  <a:pt x="578" y="732"/>
                </a:moveTo>
                <a:lnTo>
                  <a:pt x="530" y="732"/>
                </a:lnTo>
                <a:lnTo>
                  <a:pt x="530" y="682"/>
                </a:lnTo>
                <a:lnTo>
                  <a:pt x="578" y="682"/>
                </a:lnTo>
                <a:lnTo>
                  <a:pt x="578" y="732"/>
                </a:lnTo>
                <a:close/>
                <a:moveTo>
                  <a:pt x="502" y="732"/>
                </a:moveTo>
                <a:lnTo>
                  <a:pt x="455" y="732"/>
                </a:lnTo>
                <a:lnTo>
                  <a:pt x="455" y="682"/>
                </a:lnTo>
                <a:lnTo>
                  <a:pt x="502" y="682"/>
                </a:lnTo>
                <a:lnTo>
                  <a:pt x="502" y="732"/>
                </a:lnTo>
                <a:close/>
                <a:moveTo>
                  <a:pt x="3003" y="656"/>
                </a:moveTo>
                <a:lnTo>
                  <a:pt x="2954" y="656"/>
                </a:lnTo>
                <a:lnTo>
                  <a:pt x="2954" y="606"/>
                </a:lnTo>
                <a:lnTo>
                  <a:pt x="3003" y="606"/>
                </a:lnTo>
                <a:lnTo>
                  <a:pt x="3003" y="656"/>
                </a:lnTo>
                <a:close/>
                <a:moveTo>
                  <a:pt x="2928" y="656"/>
                </a:moveTo>
                <a:lnTo>
                  <a:pt x="2878" y="656"/>
                </a:lnTo>
                <a:lnTo>
                  <a:pt x="2878" y="606"/>
                </a:lnTo>
                <a:lnTo>
                  <a:pt x="2928" y="606"/>
                </a:lnTo>
                <a:lnTo>
                  <a:pt x="2928" y="656"/>
                </a:lnTo>
                <a:close/>
                <a:moveTo>
                  <a:pt x="2852" y="656"/>
                </a:moveTo>
                <a:lnTo>
                  <a:pt x="2802" y="656"/>
                </a:lnTo>
                <a:lnTo>
                  <a:pt x="2802" y="606"/>
                </a:lnTo>
                <a:lnTo>
                  <a:pt x="2852" y="606"/>
                </a:lnTo>
                <a:lnTo>
                  <a:pt x="2852" y="656"/>
                </a:lnTo>
                <a:close/>
                <a:moveTo>
                  <a:pt x="2776" y="656"/>
                </a:moveTo>
                <a:lnTo>
                  <a:pt x="2726" y="656"/>
                </a:lnTo>
                <a:lnTo>
                  <a:pt x="2726" y="606"/>
                </a:lnTo>
                <a:lnTo>
                  <a:pt x="2776" y="606"/>
                </a:lnTo>
                <a:lnTo>
                  <a:pt x="2776" y="656"/>
                </a:lnTo>
                <a:close/>
                <a:moveTo>
                  <a:pt x="2700" y="656"/>
                </a:moveTo>
                <a:lnTo>
                  <a:pt x="2651" y="656"/>
                </a:lnTo>
                <a:lnTo>
                  <a:pt x="2651" y="606"/>
                </a:lnTo>
                <a:lnTo>
                  <a:pt x="2700" y="606"/>
                </a:lnTo>
                <a:lnTo>
                  <a:pt x="2700" y="656"/>
                </a:lnTo>
                <a:close/>
                <a:moveTo>
                  <a:pt x="2622" y="656"/>
                </a:moveTo>
                <a:lnTo>
                  <a:pt x="2575" y="656"/>
                </a:lnTo>
                <a:lnTo>
                  <a:pt x="2575" y="606"/>
                </a:lnTo>
                <a:lnTo>
                  <a:pt x="2622" y="606"/>
                </a:lnTo>
                <a:lnTo>
                  <a:pt x="2622" y="656"/>
                </a:lnTo>
                <a:close/>
                <a:moveTo>
                  <a:pt x="2547" y="656"/>
                </a:moveTo>
                <a:lnTo>
                  <a:pt x="2499" y="656"/>
                </a:lnTo>
                <a:lnTo>
                  <a:pt x="2499" y="606"/>
                </a:lnTo>
                <a:lnTo>
                  <a:pt x="2547" y="606"/>
                </a:lnTo>
                <a:lnTo>
                  <a:pt x="2547" y="656"/>
                </a:lnTo>
                <a:close/>
                <a:moveTo>
                  <a:pt x="2471" y="656"/>
                </a:moveTo>
                <a:lnTo>
                  <a:pt x="2424" y="656"/>
                </a:lnTo>
                <a:lnTo>
                  <a:pt x="2424" y="606"/>
                </a:lnTo>
                <a:lnTo>
                  <a:pt x="2471" y="606"/>
                </a:lnTo>
                <a:lnTo>
                  <a:pt x="2471" y="656"/>
                </a:lnTo>
                <a:close/>
                <a:moveTo>
                  <a:pt x="2395" y="656"/>
                </a:moveTo>
                <a:lnTo>
                  <a:pt x="2348" y="656"/>
                </a:lnTo>
                <a:lnTo>
                  <a:pt x="2348" y="606"/>
                </a:lnTo>
                <a:lnTo>
                  <a:pt x="2395" y="606"/>
                </a:lnTo>
                <a:lnTo>
                  <a:pt x="2395" y="656"/>
                </a:lnTo>
                <a:close/>
                <a:moveTo>
                  <a:pt x="2319" y="656"/>
                </a:moveTo>
                <a:lnTo>
                  <a:pt x="2272" y="656"/>
                </a:lnTo>
                <a:lnTo>
                  <a:pt x="2272" y="606"/>
                </a:lnTo>
                <a:lnTo>
                  <a:pt x="2319" y="606"/>
                </a:lnTo>
                <a:lnTo>
                  <a:pt x="2319" y="656"/>
                </a:lnTo>
                <a:close/>
                <a:moveTo>
                  <a:pt x="2244" y="656"/>
                </a:moveTo>
                <a:lnTo>
                  <a:pt x="2196" y="656"/>
                </a:lnTo>
                <a:lnTo>
                  <a:pt x="2196" y="606"/>
                </a:lnTo>
                <a:lnTo>
                  <a:pt x="2244" y="606"/>
                </a:lnTo>
                <a:lnTo>
                  <a:pt x="2244" y="656"/>
                </a:lnTo>
                <a:close/>
                <a:moveTo>
                  <a:pt x="2168" y="656"/>
                </a:moveTo>
                <a:lnTo>
                  <a:pt x="2121" y="656"/>
                </a:lnTo>
                <a:lnTo>
                  <a:pt x="2121" y="606"/>
                </a:lnTo>
                <a:lnTo>
                  <a:pt x="2168" y="606"/>
                </a:lnTo>
                <a:lnTo>
                  <a:pt x="2168" y="656"/>
                </a:lnTo>
                <a:close/>
                <a:moveTo>
                  <a:pt x="2092" y="656"/>
                </a:moveTo>
                <a:lnTo>
                  <a:pt x="2045" y="656"/>
                </a:lnTo>
                <a:lnTo>
                  <a:pt x="2045" y="606"/>
                </a:lnTo>
                <a:lnTo>
                  <a:pt x="2092" y="606"/>
                </a:lnTo>
                <a:lnTo>
                  <a:pt x="2092" y="656"/>
                </a:lnTo>
                <a:close/>
                <a:moveTo>
                  <a:pt x="2016" y="656"/>
                </a:moveTo>
                <a:lnTo>
                  <a:pt x="1969" y="656"/>
                </a:lnTo>
                <a:lnTo>
                  <a:pt x="1969" y="606"/>
                </a:lnTo>
                <a:lnTo>
                  <a:pt x="2016" y="606"/>
                </a:lnTo>
                <a:lnTo>
                  <a:pt x="2016" y="656"/>
                </a:lnTo>
                <a:close/>
                <a:moveTo>
                  <a:pt x="1941" y="656"/>
                </a:moveTo>
                <a:lnTo>
                  <a:pt x="1893" y="656"/>
                </a:lnTo>
                <a:lnTo>
                  <a:pt x="1893" y="606"/>
                </a:lnTo>
                <a:lnTo>
                  <a:pt x="1941" y="606"/>
                </a:lnTo>
                <a:lnTo>
                  <a:pt x="1941" y="656"/>
                </a:lnTo>
                <a:close/>
                <a:moveTo>
                  <a:pt x="1865" y="656"/>
                </a:moveTo>
                <a:lnTo>
                  <a:pt x="1818" y="656"/>
                </a:lnTo>
                <a:lnTo>
                  <a:pt x="1818" y="606"/>
                </a:lnTo>
                <a:lnTo>
                  <a:pt x="1865" y="606"/>
                </a:lnTo>
                <a:lnTo>
                  <a:pt x="1865" y="656"/>
                </a:lnTo>
                <a:close/>
                <a:moveTo>
                  <a:pt x="1789" y="656"/>
                </a:moveTo>
                <a:lnTo>
                  <a:pt x="1742" y="656"/>
                </a:lnTo>
                <a:lnTo>
                  <a:pt x="1742" y="606"/>
                </a:lnTo>
                <a:lnTo>
                  <a:pt x="1789" y="606"/>
                </a:lnTo>
                <a:lnTo>
                  <a:pt x="1789" y="656"/>
                </a:lnTo>
                <a:close/>
                <a:moveTo>
                  <a:pt x="1714" y="656"/>
                </a:moveTo>
                <a:lnTo>
                  <a:pt x="1666" y="656"/>
                </a:lnTo>
                <a:lnTo>
                  <a:pt x="1666" y="606"/>
                </a:lnTo>
                <a:lnTo>
                  <a:pt x="1714" y="606"/>
                </a:lnTo>
                <a:lnTo>
                  <a:pt x="1714" y="656"/>
                </a:lnTo>
                <a:close/>
                <a:moveTo>
                  <a:pt x="1638" y="656"/>
                </a:moveTo>
                <a:lnTo>
                  <a:pt x="1591" y="656"/>
                </a:lnTo>
                <a:lnTo>
                  <a:pt x="1591" y="606"/>
                </a:lnTo>
                <a:lnTo>
                  <a:pt x="1638" y="606"/>
                </a:lnTo>
                <a:lnTo>
                  <a:pt x="1638" y="656"/>
                </a:lnTo>
                <a:close/>
                <a:moveTo>
                  <a:pt x="1108" y="656"/>
                </a:moveTo>
                <a:lnTo>
                  <a:pt x="1060" y="656"/>
                </a:lnTo>
                <a:lnTo>
                  <a:pt x="1060" y="606"/>
                </a:lnTo>
                <a:lnTo>
                  <a:pt x="1108" y="606"/>
                </a:lnTo>
                <a:lnTo>
                  <a:pt x="1108" y="656"/>
                </a:lnTo>
                <a:close/>
                <a:moveTo>
                  <a:pt x="1032" y="656"/>
                </a:moveTo>
                <a:lnTo>
                  <a:pt x="985" y="656"/>
                </a:lnTo>
                <a:lnTo>
                  <a:pt x="985" y="606"/>
                </a:lnTo>
                <a:lnTo>
                  <a:pt x="1032" y="606"/>
                </a:lnTo>
                <a:lnTo>
                  <a:pt x="1032" y="656"/>
                </a:lnTo>
                <a:close/>
                <a:moveTo>
                  <a:pt x="956" y="656"/>
                </a:moveTo>
                <a:lnTo>
                  <a:pt x="909" y="656"/>
                </a:lnTo>
                <a:lnTo>
                  <a:pt x="909" y="606"/>
                </a:lnTo>
                <a:lnTo>
                  <a:pt x="956" y="606"/>
                </a:lnTo>
                <a:lnTo>
                  <a:pt x="956" y="656"/>
                </a:lnTo>
                <a:close/>
                <a:moveTo>
                  <a:pt x="881" y="656"/>
                </a:moveTo>
                <a:lnTo>
                  <a:pt x="833" y="656"/>
                </a:lnTo>
                <a:lnTo>
                  <a:pt x="833" y="606"/>
                </a:lnTo>
                <a:lnTo>
                  <a:pt x="881" y="606"/>
                </a:lnTo>
                <a:lnTo>
                  <a:pt x="881" y="656"/>
                </a:lnTo>
                <a:close/>
                <a:moveTo>
                  <a:pt x="805" y="656"/>
                </a:moveTo>
                <a:lnTo>
                  <a:pt x="758" y="656"/>
                </a:lnTo>
                <a:lnTo>
                  <a:pt x="758" y="606"/>
                </a:lnTo>
                <a:lnTo>
                  <a:pt x="805" y="606"/>
                </a:lnTo>
                <a:lnTo>
                  <a:pt x="805" y="656"/>
                </a:lnTo>
                <a:close/>
                <a:moveTo>
                  <a:pt x="729" y="656"/>
                </a:moveTo>
                <a:lnTo>
                  <a:pt x="682" y="656"/>
                </a:lnTo>
                <a:lnTo>
                  <a:pt x="682" y="606"/>
                </a:lnTo>
                <a:lnTo>
                  <a:pt x="729" y="606"/>
                </a:lnTo>
                <a:lnTo>
                  <a:pt x="729" y="656"/>
                </a:lnTo>
                <a:close/>
                <a:moveTo>
                  <a:pt x="653" y="656"/>
                </a:moveTo>
                <a:lnTo>
                  <a:pt x="606" y="656"/>
                </a:lnTo>
                <a:lnTo>
                  <a:pt x="606" y="606"/>
                </a:lnTo>
                <a:lnTo>
                  <a:pt x="653" y="606"/>
                </a:lnTo>
                <a:lnTo>
                  <a:pt x="653" y="656"/>
                </a:lnTo>
                <a:close/>
                <a:moveTo>
                  <a:pt x="578" y="656"/>
                </a:moveTo>
                <a:lnTo>
                  <a:pt x="530" y="656"/>
                </a:lnTo>
                <a:lnTo>
                  <a:pt x="530" y="606"/>
                </a:lnTo>
                <a:lnTo>
                  <a:pt x="578" y="606"/>
                </a:lnTo>
                <a:lnTo>
                  <a:pt x="578" y="656"/>
                </a:lnTo>
                <a:close/>
                <a:moveTo>
                  <a:pt x="502" y="656"/>
                </a:moveTo>
                <a:lnTo>
                  <a:pt x="455" y="656"/>
                </a:lnTo>
                <a:lnTo>
                  <a:pt x="455" y="606"/>
                </a:lnTo>
                <a:lnTo>
                  <a:pt x="502" y="606"/>
                </a:lnTo>
                <a:lnTo>
                  <a:pt x="502" y="656"/>
                </a:lnTo>
                <a:close/>
                <a:moveTo>
                  <a:pt x="426" y="656"/>
                </a:moveTo>
                <a:lnTo>
                  <a:pt x="379" y="656"/>
                </a:lnTo>
                <a:lnTo>
                  <a:pt x="379" y="606"/>
                </a:lnTo>
                <a:lnTo>
                  <a:pt x="426" y="606"/>
                </a:lnTo>
                <a:lnTo>
                  <a:pt x="426" y="656"/>
                </a:lnTo>
                <a:close/>
                <a:moveTo>
                  <a:pt x="3155" y="578"/>
                </a:moveTo>
                <a:lnTo>
                  <a:pt x="3105" y="578"/>
                </a:lnTo>
                <a:lnTo>
                  <a:pt x="3105" y="531"/>
                </a:lnTo>
                <a:lnTo>
                  <a:pt x="3155" y="531"/>
                </a:lnTo>
                <a:lnTo>
                  <a:pt x="3155" y="578"/>
                </a:lnTo>
                <a:close/>
                <a:moveTo>
                  <a:pt x="3003" y="578"/>
                </a:moveTo>
                <a:lnTo>
                  <a:pt x="2954" y="578"/>
                </a:lnTo>
                <a:lnTo>
                  <a:pt x="2954" y="531"/>
                </a:lnTo>
                <a:lnTo>
                  <a:pt x="3003" y="531"/>
                </a:lnTo>
                <a:lnTo>
                  <a:pt x="3003" y="578"/>
                </a:lnTo>
                <a:close/>
                <a:moveTo>
                  <a:pt x="2928" y="578"/>
                </a:moveTo>
                <a:lnTo>
                  <a:pt x="2878" y="578"/>
                </a:lnTo>
                <a:lnTo>
                  <a:pt x="2878" y="531"/>
                </a:lnTo>
                <a:lnTo>
                  <a:pt x="2928" y="531"/>
                </a:lnTo>
                <a:lnTo>
                  <a:pt x="2928" y="578"/>
                </a:lnTo>
                <a:close/>
                <a:moveTo>
                  <a:pt x="2852" y="578"/>
                </a:moveTo>
                <a:lnTo>
                  <a:pt x="2802" y="578"/>
                </a:lnTo>
                <a:lnTo>
                  <a:pt x="2802" y="531"/>
                </a:lnTo>
                <a:lnTo>
                  <a:pt x="2852" y="531"/>
                </a:lnTo>
                <a:lnTo>
                  <a:pt x="2852" y="578"/>
                </a:lnTo>
                <a:close/>
                <a:moveTo>
                  <a:pt x="2776" y="578"/>
                </a:moveTo>
                <a:lnTo>
                  <a:pt x="2726" y="578"/>
                </a:lnTo>
                <a:lnTo>
                  <a:pt x="2726" y="531"/>
                </a:lnTo>
                <a:lnTo>
                  <a:pt x="2776" y="531"/>
                </a:lnTo>
                <a:lnTo>
                  <a:pt x="2776" y="578"/>
                </a:lnTo>
                <a:close/>
                <a:moveTo>
                  <a:pt x="2700" y="578"/>
                </a:moveTo>
                <a:lnTo>
                  <a:pt x="2651" y="578"/>
                </a:lnTo>
                <a:lnTo>
                  <a:pt x="2651" y="531"/>
                </a:lnTo>
                <a:lnTo>
                  <a:pt x="2700" y="531"/>
                </a:lnTo>
                <a:lnTo>
                  <a:pt x="2700" y="578"/>
                </a:lnTo>
                <a:close/>
                <a:moveTo>
                  <a:pt x="2622" y="578"/>
                </a:moveTo>
                <a:lnTo>
                  <a:pt x="2575" y="578"/>
                </a:lnTo>
                <a:lnTo>
                  <a:pt x="2575" y="531"/>
                </a:lnTo>
                <a:lnTo>
                  <a:pt x="2622" y="531"/>
                </a:lnTo>
                <a:lnTo>
                  <a:pt x="2622" y="578"/>
                </a:lnTo>
                <a:close/>
                <a:moveTo>
                  <a:pt x="2547" y="578"/>
                </a:moveTo>
                <a:lnTo>
                  <a:pt x="2499" y="578"/>
                </a:lnTo>
                <a:lnTo>
                  <a:pt x="2499" y="531"/>
                </a:lnTo>
                <a:lnTo>
                  <a:pt x="2547" y="531"/>
                </a:lnTo>
                <a:lnTo>
                  <a:pt x="2547" y="578"/>
                </a:lnTo>
                <a:close/>
                <a:moveTo>
                  <a:pt x="2471" y="578"/>
                </a:moveTo>
                <a:lnTo>
                  <a:pt x="2424" y="578"/>
                </a:lnTo>
                <a:lnTo>
                  <a:pt x="2424" y="531"/>
                </a:lnTo>
                <a:lnTo>
                  <a:pt x="2471" y="531"/>
                </a:lnTo>
                <a:lnTo>
                  <a:pt x="2471" y="578"/>
                </a:lnTo>
                <a:close/>
                <a:moveTo>
                  <a:pt x="2395" y="578"/>
                </a:moveTo>
                <a:lnTo>
                  <a:pt x="2348" y="578"/>
                </a:lnTo>
                <a:lnTo>
                  <a:pt x="2348" y="531"/>
                </a:lnTo>
                <a:lnTo>
                  <a:pt x="2395" y="531"/>
                </a:lnTo>
                <a:lnTo>
                  <a:pt x="2395" y="578"/>
                </a:lnTo>
                <a:close/>
                <a:moveTo>
                  <a:pt x="2319" y="578"/>
                </a:moveTo>
                <a:lnTo>
                  <a:pt x="2272" y="578"/>
                </a:lnTo>
                <a:lnTo>
                  <a:pt x="2272" y="531"/>
                </a:lnTo>
                <a:lnTo>
                  <a:pt x="2319" y="531"/>
                </a:lnTo>
                <a:lnTo>
                  <a:pt x="2319" y="578"/>
                </a:lnTo>
                <a:close/>
                <a:moveTo>
                  <a:pt x="2244" y="578"/>
                </a:moveTo>
                <a:lnTo>
                  <a:pt x="2196" y="578"/>
                </a:lnTo>
                <a:lnTo>
                  <a:pt x="2196" y="531"/>
                </a:lnTo>
                <a:lnTo>
                  <a:pt x="2244" y="531"/>
                </a:lnTo>
                <a:lnTo>
                  <a:pt x="2244" y="578"/>
                </a:lnTo>
                <a:close/>
                <a:moveTo>
                  <a:pt x="2168" y="578"/>
                </a:moveTo>
                <a:lnTo>
                  <a:pt x="2121" y="578"/>
                </a:lnTo>
                <a:lnTo>
                  <a:pt x="2121" y="531"/>
                </a:lnTo>
                <a:lnTo>
                  <a:pt x="2168" y="531"/>
                </a:lnTo>
                <a:lnTo>
                  <a:pt x="2168" y="578"/>
                </a:lnTo>
                <a:close/>
                <a:moveTo>
                  <a:pt x="2092" y="578"/>
                </a:moveTo>
                <a:lnTo>
                  <a:pt x="2045" y="578"/>
                </a:lnTo>
                <a:lnTo>
                  <a:pt x="2045" y="531"/>
                </a:lnTo>
                <a:lnTo>
                  <a:pt x="2092" y="531"/>
                </a:lnTo>
                <a:lnTo>
                  <a:pt x="2092" y="578"/>
                </a:lnTo>
                <a:close/>
                <a:moveTo>
                  <a:pt x="2016" y="578"/>
                </a:moveTo>
                <a:lnTo>
                  <a:pt x="1969" y="578"/>
                </a:lnTo>
                <a:lnTo>
                  <a:pt x="1969" y="531"/>
                </a:lnTo>
                <a:lnTo>
                  <a:pt x="2016" y="531"/>
                </a:lnTo>
                <a:lnTo>
                  <a:pt x="2016" y="578"/>
                </a:lnTo>
                <a:close/>
                <a:moveTo>
                  <a:pt x="1941" y="578"/>
                </a:moveTo>
                <a:lnTo>
                  <a:pt x="1893" y="578"/>
                </a:lnTo>
                <a:lnTo>
                  <a:pt x="1893" y="531"/>
                </a:lnTo>
                <a:lnTo>
                  <a:pt x="1941" y="531"/>
                </a:lnTo>
                <a:lnTo>
                  <a:pt x="1941" y="578"/>
                </a:lnTo>
                <a:close/>
                <a:moveTo>
                  <a:pt x="1865" y="578"/>
                </a:moveTo>
                <a:lnTo>
                  <a:pt x="1818" y="578"/>
                </a:lnTo>
                <a:lnTo>
                  <a:pt x="1818" y="531"/>
                </a:lnTo>
                <a:lnTo>
                  <a:pt x="1865" y="531"/>
                </a:lnTo>
                <a:lnTo>
                  <a:pt x="1865" y="578"/>
                </a:lnTo>
                <a:close/>
                <a:moveTo>
                  <a:pt x="1789" y="578"/>
                </a:moveTo>
                <a:lnTo>
                  <a:pt x="1742" y="578"/>
                </a:lnTo>
                <a:lnTo>
                  <a:pt x="1742" y="531"/>
                </a:lnTo>
                <a:lnTo>
                  <a:pt x="1789" y="531"/>
                </a:lnTo>
                <a:lnTo>
                  <a:pt x="1789" y="578"/>
                </a:lnTo>
                <a:close/>
                <a:moveTo>
                  <a:pt x="1638" y="578"/>
                </a:moveTo>
                <a:lnTo>
                  <a:pt x="1591" y="578"/>
                </a:lnTo>
                <a:lnTo>
                  <a:pt x="1591" y="531"/>
                </a:lnTo>
                <a:lnTo>
                  <a:pt x="1638" y="531"/>
                </a:lnTo>
                <a:lnTo>
                  <a:pt x="1638" y="578"/>
                </a:lnTo>
                <a:close/>
                <a:moveTo>
                  <a:pt x="1562" y="578"/>
                </a:moveTo>
                <a:lnTo>
                  <a:pt x="1515" y="578"/>
                </a:lnTo>
                <a:lnTo>
                  <a:pt x="1515" y="531"/>
                </a:lnTo>
                <a:lnTo>
                  <a:pt x="1562" y="531"/>
                </a:lnTo>
                <a:lnTo>
                  <a:pt x="1562" y="578"/>
                </a:lnTo>
                <a:close/>
                <a:moveTo>
                  <a:pt x="1032" y="578"/>
                </a:moveTo>
                <a:lnTo>
                  <a:pt x="985" y="578"/>
                </a:lnTo>
                <a:lnTo>
                  <a:pt x="985" y="531"/>
                </a:lnTo>
                <a:lnTo>
                  <a:pt x="1032" y="531"/>
                </a:lnTo>
                <a:lnTo>
                  <a:pt x="1032" y="578"/>
                </a:lnTo>
                <a:close/>
                <a:moveTo>
                  <a:pt x="956" y="578"/>
                </a:moveTo>
                <a:lnTo>
                  <a:pt x="909" y="578"/>
                </a:lnTo>
                <a:lnTo>
                  <a:pt x="909" y="531"/>
                </a:lnTo>
                <a:lnTo>
                  <a:pt x="956" y="531"/>
                </a:lnTo>
                <a:lnTo>
                  <a:pt x="956" y="578"/>
                </a:lnTo>
                <a:close/>
                <a:moveTo>
                  <a:pt x="881" y="578"/>
                </a:moveTo>
                <a:lnTo>
                  <a:pt x="833" y="578"/>
                </a:lnTo>
                <a:lnTo>
                  <a:pt x="833" y="531"/>
                </a:lnTo>
                <a:lnTo>
                  <a:pt x="881" y="531"/>
                </a:lnTo>
                <a:lnTo>
                  <a:pt x="881" y="578"/>
                </a:lnTo>
                <a:close/>
                <a:moveTo>
                  <a:pt x="805" y="578"/>
                </a:moveTo>
                <a:lnTo>
                  <a:pt x="758" y="578"/>
                </a:lnTo>
                <a:lnTo>
                  <a:pt x="758" y="531"/>
                </a:lnTo>
                <a:lnTo>
                  <a:pt x="805" y="531"/>
                </a:lnTo>
                <a:lnTo>
                  <a:pt x="805" y="578"/>
                </a:lnTo>
                <a:close/>
                <a:moveTo>
                  <a:pt x="729" y="578"/>
                </a:moveTo>
                <a:lnTo>
                  <a:pt x="682" y="578"/>
                </a:lnTo>
                <a:lnTo>
                  <a:pt x="682" y="531"/>
                </a:lnTo>
                <a:lnTo>
                  <a:pt x="729" y="531"/>
                </a:lnTo>
                <a:lnTo>
                  <a:pt x="729" y="578"/>
                </a:lnTo>
                <a:close/>
                <a:moveTo>
                  <a:pt x="653" y="578"/>
                </a:moveTo>
                <a:lnTo>
                  <a:pt x="606" y="578"/>
                </a:lnTo>
                <a:lnTo>
                  <a:pt x="606" y="531"/>
                </a:lnTo>
                <a:lnTo>
                  <a:pt x="653" y="531"/>
                </a:lnTo>
                <a:lnTo>
                  <a:pt x="653" y="578"/>
                </a:lnTo>
                <a:close/>
                <a:moveTo>
                  <a:pt x="578" y="578"/>
                </a:moveTo>
                <a:lnTo>
                  <a:pt x="530" y="578"/>
                </a:lnTo>
                <a:lnTo>
                  <a:pt x="530" y="531"/>
                </a:lnTo>
                <a:lnTo>
                  <a:pt x="578" y="531"/>
                </a:lnTo>
                <a:lnTo>
                  <a:pt x="578" y="578"/>
                </a:lnTo>
                <a:close/>
                <a:moveTo>
                  <a:pt x="502" y="578"/>
                </a:moveTo>
                <a:lnTo>
                  <a:pt x="455" y="578"/>
                </a:lnTo>
                <a:lnTo>
                  <a:pt x="455" y="531"/>
                </a:lnTo>
                <a:lnTo>
                  <a:pt x="502" y="531"/>
                </a:lnTo>
                <a:lnTo>
                  <a:pt x="502" y="578"/>
                </a:lnTo>
                <a:close/>
                <a:moveTo>
                  <a:pt x="426" y="578"/>
                </a:moveTo>
                <a:lnTo>
                  <a:pt x="379" y="578"/>
                </a:lnTo>
                <a:lnTo>
                  <a:pt x="379" y="531"/>
                </a:lnTo>
                <a:lnTo>
                  <a:pt x="426" y="531"/>
                </a:lnTo>
                <a:lnTo>
                  <a:pt x="426" y="578"/>
                </a:lnTo>
                <a:close/>
                <a:moveTo>
                  <a:pt x="351" y="578"/>
                </a:moveTo>
                <a:lnTo>
                  <a:pt x="303" y="578"/>
                </a:lnTo>
                <a:lnTo>
                  <a:pt x="303" y="531"/>
                </a:lnTo>
                <a:lnTo>
                  <a:pt x="351" y="531"/>
                </a:lnTo>
                <a:lnTo>
                  <a:pt x="351" y="578"/>
                </a:lnTo>
                <a:close/>
                <a:moveTo>
                  <a:pt x="48" y="578"/>
                </a:moveTo>
                <a:lnTo>
                  <a:pt x="0" y="578"/>
                </a:lnTo>
                <a:lnTo>
                  <a:pt x="0" y="531"/>
                </a:lnTo>
                <a:lnTo>
                  <a:pt x="48" y="531"/>
                </a:lnTo>
                <a:lnTo>
                  <a:pt x="48" y="578"/>
                </a:lnTo>
                <a:close/>
                <a:moveTo>
                  <a:pt x="3306" y="502"/>
                </a:moveTo>
                <a:lnTo>
                  <a:pt x="3257" y="502"/>
                </a:lnTo>
                <a:lnTo>
                  <a:pt x="3257" y="455"/>
                </a:lnTo>
                <a:lnTo>
                  <a:pt x="3306" y="455"/>
                </a:lnTo>
                <a:lnTo>
                  <a:pt x="3306" y="502"/>
                </a:lnTo>
                <a:close/>
                <a:moveTo>
                  <a:pt x="3230" y="502"/>
                </a:moveTo>
                <a:lnTo>
                  <a:pt x="3181" y="502"/>
                </a:lnTo>
                <a:lnTo>
                  <a:pt x="3181" y="455"/>
                </a:lnTo>
                <a:lnTo>
                  <a:pt x="3230" y="455"/>
                </a:lnTo>
                <a:lnTo>
                  <a:pt x="3230" y="502"/>
                </a:lnTo>
                <a:close/>
                <a:moveTo>
                  <a:pt x="3155" y="502"/>
                </a:moveTo>
                <a:lnTo>
                  <a:pt x="3105" y="502"/>
                </a:lnTo>
                <a:lnTo>
                  <a:pt x="3105" y="455"/>
                </a:lnTo>
                <a:lnTo>
                  <a:pt x="3155" y="455"/>
                </a:lnTo>
                <a:lnTo>
                  <a:pt x="3155" y="502"/>
                </a:lnTo>
                <a:close/>
                <a:moveTo>
                  <a:pt x="3079" y="502"/>
                </a:moveTo>
                <a:lnTo>
                  <a:pt x="3029" y="502"/>
                </a:lnTo>
                <a:lnTo>
                  <a:pt x="3029" y="455"/>
                </a:lnTo>
                <a:lnTo>
                  <a:pt x="3079" y="455"/>
                </a:lnTo>
                <a:lnTo>
                  <a:pt x="3079" y="502"/>
                </a:lnTo>
                <a:close/>
                <a:moveTo>
                  <a:pt x="3003" y="502"/>
                </a:moveTo>
                <a:lnTo>
                  <a:pt x="2954" y="502"/>
                </a:lnTo>
                <a:lnTo>
                  <a:pt x="2954" y="455"/>
                </a:lnTo>
                <a:lnTo>
                  <a:pt x="3003" y="455"/>
                </a:lnTo>
                <a:lnTo>
                  <a:pt x="3003" y="502"/>
                </a:lnTo>
                <a:close/>
                <a:moveTo>
                  <a:pt x="2928" y="502"/>
                </a:moveTo>
                <a:lnTo>
                  <a:pt x="2878" y="502"/>
                </a:lnTo>
                <a:lnTo>
                  <a:pt x="2878" y="455"/>
                </a:lnTo>
                <a:lnTo>
                  <a:pt x="2928" y="455"/>
                </a:lnTo>
                <a:lnTo>
                  <a:pt x="2928" y="502"/>
                </a:lnTo>
                <a:close/>
                <a:moveTo>
                  <a:pt x="2852" y="502"/>
                </a:moveTo>
                <a:lnTo>
                  <a:pt x="2802" y="502"/>
                </a:lnTo>
                <a:lnTo>
                  <a:pt x="2802" y="455"/>
                </a:lnTo>
                <a:lnTo>
                  <a:pt x="2852" y="455"/>
                </a:lnTo>
                <a:lnTo>
                  <a:pt x="2852" y="502"/>
                </a:lnTo>
                <a:close/>
                <a:moveTo>
                  <a:pt x="2776" y="502"/>
                </a:moveTo>
                <a:lnTo>
                  <a:pt x="2726" y="502"/>
                </a:lnTo>
                <a:lnTo>
                  <a:pt x="2726" y="455"/>
                </a:lnTo>
                <a:lnTo>
                  <a:pt x="2776" y="455"/>
                </a:lnTo>
                <a:lnTo>
                  <a:pt x="2776" y="502"/>
                </a:lnTo>
                <a:close/>
                <a:moveTo>
                  <a:pt x="2700" y="502"/>
                </a:moveTo>
                <a:lnTo>
                  <a:pt x="2651" y="502"/>
                </a:lnTo>
                <a:lnTo>
                  <a:pt x="2651" y="455"/>
                </a:lnTo>
                <a:lnTo>
                  <a:pt x="2700" y="455"/>
                </a:lnTo>
                <a:lnTo>
                  <a:pt x="2700" y="502"/>
                </a:lnTo>
                <a:close/>
                <a:moveTo>
                  <a:pt x="2622" y="502"/>
                </a:moveTo>
                <a:lnTo>
                  <a:pt x="2575" y="502"/>
                </a:lnTo>
                <a:lnTo>
                  <a:pt x="2575" y="455"/>
                </a:lnTo>
                <a:lnTo>
                  <a:pt x="2622" y="455"/>
                </a:lnTo>
                <a:lnTo>
                  <a:pt x="2622" y="502"/>
                </a:lnTo>
                <a:close/>
                <a:moveTo>
                  <a:pt x="2547" y="502"/>
                </a:moveTo>
                <a:lnTo>
                  <a:pt x="2499" y="502"/>
                </a:lnTo>
                <a:lnTo>
                  <a:pt x="2499" y="455"/>
                </a:lnTo>
                <a:lnTo>
                  <a:pt x="2547" y="455"/>
                </a:lnTo>
                <a:lnTo>
                  <a:pt x="2547" y="502"/>
                </a:lnTo>
                <a:close/>
                <a:moveTo>
                  <a:pt x="2471" y="502"/>
                </a:moveTo>
                <a:lnTo>
                  <a:pt x="2424" y="502"/>
                </a:lnTo>
                <a:lnTo>
                  <a:pt x="2424" y="455"/>
                </a:lnTo>
                <a:lnTo>
                  <a:pt x="2471" y="455"/>
                </a:lnTo>
                <a:lnTo>
                  <a:pt x="2471" y="502"/>
                </a:lnTo>
                <a:close/>
                <a:moveTo>
                  <a:pt x="2395" y="502"/>
                </a:moveTo>
                <a:lnTo>
                  <a:pt x="2348" y="502"/>
                </a:lnTo>
                <a:lnTo>
                  <a:pt x="2348" y="455"/>
                </a:lnTo>
                <a:lnTo>
                  <a:pt x="2395" y="455"/>
                </a:lnTo>
                <a:lnTo>
                  <a:pt x="2395" y="502"/>
                </a:lnTo>
                <a:close/>
                <a:moveTo>
                  <a:pt x="2319" y="502"/>
                </a:moveTo>
                <a:lnTo>
                  <a:pt x="2272" y="502"/>
                </a:lnTo>
                <a:lnTo>
                  <a:pt x="2272" y="455"/>
                </a:lnTo>
                <a:lnTo>
                  <a:pt x="2319" y="455"/>
                </a:lnTo>
                <a:lnTo>
                  <a:pt x="2319" y="502"/>
                </a:lnTo>
                <a:close/>
                <a:moveTo>
                  <a:pt x="2244" y="502"/>
                </a:moveTo>
                <a:lnTo>
                  <a:pt x="2196" y="502"/>
                </a:lnTo>
                <a:lnTo>
                  <a:pt x="2196" y="455"/>
                </a:lnTo>
                <a:lnTo>
                  <a:pt x="2244" y="455"/>
                </a:lnTo>
                <a:lnTo>
                  <a:pt x="2244" y="502"/>
                </a:lnTo>
                <a:close/>
                <a:moveTo>
                  <a:pt x="2168" y="502"/>
                </a:moveTo>
                <a:lnTo>
                  <a:pt x="2121" y="502"/>
                </a:lnTo>
                <a:lnTo>
                  <a:pt x="2121" y="455"/>
                </a:lnTo>
                <a:lnTo>
                  <a:pt x="2168" y="455"/>
                </a:lnTo>
                <a:lnTo>
                  <a:pt x="2168" y="502"/>
                </a:lnTo>
                <a:close/>
                <a:moveTo>
                  <a:pt x="2092" y="502"/>
                </a:moveTo>
                <a:lnTo>
                  <a:pt x="2045" y="502"/>
                </a:lnTo>
                <a:lnTo>
                  <a:pt x="2045" y="455"/>
                </a:lnTo>
                <a:lnTo>
                  <a:pt x="2092" y="455"/>
                </a:lnTo>
                <a:lnTo>
                  <a:pt x="2092" y="502"/>
                </a:lnTo>
                <a:close/>
                <a:moveTo>
                  <a:pt x="2016" y="502"/>
                </a:moveTo>
                <a:lnTo>
                  <a:pt x="1969" y="502"/>
                </a:lnTo>
                <a:lnTo>
                  <a:pt x="1969" y="455"/>
                </a:lnTo>
                <a:lnTo>
                  <a:pt x="2016" y="455"/>
                </a:lnTo>
                <a:lnTo>
                  <a:pt x="2016" y="502"/>
                </a:lnTo>
                <a:close/>
                <a:moveTo>
                  <a:pt x="1941" y="502"/>
                </a:moveTo>
                <a:lnTo>
                  <a:pt x="1893" y="502"/>
                </a:lnTo>
                <a:lnTo>
                  <a:pt x="1893" y="455"/>
                </a:lnTo>
                <a:lnTo>
                  <a:pt x="1941" y="455"/>
                </a:lnTo>
                <a:lnTo>
                  <a:pt x="1941" y="502"/>
                </a:lnTo>
                <a:close/>
                <a:moveTo>
                  <a:pt x="1789" y="502"/>
                </a:moveTo>
                <a:lnTo>
                  <a:pt x="1742" y="502"/>
                </a:lnTo>
                <a:lnTo>
                  <a:pt x="1742" y="455"/>
                </a:lnTo>
                <a:lnTo>
                  <a:pt x="1789" y="455"/>
                </a:lnTo>
                <a:lnTo>
                  <a:pt x="1789" y="502"/>
                </a:lnTo>
                <a:close/>
                <a:moveTo>
                  <a:pt x="1714" y="502"/>
                </a:moveTo>
                <a:lnTo>
                  <a:pt x="1666" y="502"/>
                </a:lnTo>
                <a:lnTo>
                  <a:pt x="1666" y="455"/>
                </a:lnTo>
                <a:lnTo>
                  <a:pt x="1714" y="455"/>
                </a:lnTo>
                <a:lnTo>
                  <a:pt x="1714" y="502"/>
                </a:lnTo>
                <a:close/>
                <a:moveTo>
                  <a:pt x="1562" y="502"/>
                </a:moveTo>
                <a:lnTo>
                  <a:pt x="1515" y="502"/>
                </a:lnTo>
                <a:lnTo>
                  <a:pt x="1515" y="455"/>
                </a:lnTo>
                <a:lnTo>
                  <a:pt x="1562" y="455"/>
                </a:lnTo>
                <a:lnTo>
                  <a:pt x="1562" y="502"/>
                </a:lnTo>
                <a:close/>
                <a:moveTo>
                  <a:pt x="1184" y="502"/>
                </a:moveTo>
                <a:lnTo>
                  <a:pt x="1136" y="502"/>
                </a:lnTo>
                <a:lnTo>
                  <a:pt x="1136" y="455"/>
                </a:lnTo>
                <a:lnTo>
                  <a:pt x="1184" y="455"/>
                </a:lnTo>
                <a:lnTo>
                  <a:pt x="1184" y="502"/>
                </a:lnTo>
                <a:close/>
                <a:moveTo>
                  <a:pt x="956" y="502"/>
                </a:moveTo>
                <a:lnTo>
                  <a:pt x="909" y="502"/>
                </a:lnTo>
                <a:lnTo>
                  <a:pt x="909" y="455"/>
                </a:lnTo>
                <a:lnTo>
                  <a:pt x="956" y="455"/>
                </a:lnTo>
                <a:lnTo>
                  <a:pt x="956" y="502"/>
                </a:lnTo>
                <a:close/>
                <a:moveTo>
                  <a:pt x="881" y="502"/>
                </a:moveTo>
                <a:lnTo>
                  <a:pt x="833" y="502"/>
                </a:lnTo>
                <a:lnTo>
                  <a:pt x="833" y="455"/>
                </a:lnTo>
                <a:lnTo>
                  <a:pt x="881" y="455"/>
                </a:lnTo>
                <a:lnTo>
                  <a:pt x="881" y="502"/>
                </a:lnTo>
                <a:close/>
                <a:moveTo>
                  <a:pt x="729" y="502"/>
                </a:moveTo>
                <a:lnTo>
                  <a:pt x="682" y="502"/>
                </a:lnTo>
                <a:lnTo>
                  <a:pt x="682" y="455"/>
                </a:lnTo>
                <a:lnTo>
                  <a:pt x="729" y="455"/>
                </a:lnTo>
                <a:lnTo>
                  <a:pt x="729" y="502"/>
                </a:lnTo>
                <a:close/>
                <a:moveTo>
                  <a:pt x="653" y="502"/>
                </a:moveTo>
                <a:lnTo>
                  <a:pt x="606" y="502"/>
                </a:lnTo>
                <a:lnTo>
                  <a:pt x="606" y="455"/>
                </a:lnTo>
                <a:lnTo>
                  <a:pt x="653" y="455"/>
                </a:lnTo>
                <a:lnTo>
                  <a:pt x="653" y="502"/>
                </a:lnTo>
                <a:close/>
                <a:moveTo>
                  <a:pt x="578" y="502"/>
                </a:moveTo>
                <a:lnTo>
                  <a:pt x="530" y="502"/>
                </a:lnTo>
                <a:lnTo>
                  <a:pt x="530" y="455"/>
                </a:lnTo>
                <a:lnTo>
                  <a:pt x="578" y="455"/>
                </a:lnTo>
                <a:lnTo>
                  <a:pt x="578" y="502"/>
                </a:lnTo>
                <a:close/>
                <a:moveTo>
                  <a:pt x="502" y="502"/>
                </a:moveTo>
                <a:lnTo>
                  <a:pt x="455" y="502"/>
                </a:lnTo>
                <a:lnTo>
                  <a:pt x="455" y="455"/>
                </a:lnTo>
                <a:lnTo>
                  <a:pt x="502" y="455"/>
                </a:lnTo>
                <a:lnTo>
                  <a:pt x="502" y="502"/>
                </a:lnTo>
                <a:close/>
                <a:moveTo>
                  <a:pt x="426" y="502"/>
                </a:moveTo>
                <a:lnTo>
                  <a:pt x="379" y="502"/>
                </a:lnTo>
                <a:lnTo>
                  <a:pt x="379" y="455"/>
                </a:lnTo>
                <a:lnTo>
                  <a:pt x="426" y="455"/>
                </a:lnTo>
                <a:lnTo>
                  <a:pt x="426" y="502"/>
                </a:lnTo>
                <a:close/>
                <a:moveTo>
                  <a:pt x="351" y="502"/>
                </a:moveTo>
                <a:lnTo>
                  <a:pt x="303" y="502"/>
                </a:lnTo>
                <a:lnTo>
                  <a:pt x="303" y="455"/>
                </a:lnTo>
                <a:lnTo>
                  <a:pt x="351" y="455"/>
                </a:lnTo>
                <a:lnTo>
                  <a:pt x="351" y="502"/>
                </a:lnTo>
                <a:close/>
                <a:moveTo>
                  <a:pt x="275" y="502"/>
                </a:moveTo>
                <a:lnTo>
                  <a:pt x="227" y="502"/>
                </a:lnTo>
                <a:lnTo>
                  <a:pt x="227" y="455"/>
                </a:lnTo>
                <a:lnTo>
                  <a:pt x="275" y="455"/>
                </a:lnTo>
                <a:lnTo>
                  <a:pt x="275" y="502"/>
                </a:lnTo>
                <a:close/>
                <a:moveTo>
                  <a:pt x="123" y="502"/>
                </a:moveTo>
                <a:lnTo>
                  <a:pt x="76" y="502"/>
                </a:lnTo>
                <a:lnTo>
                  <a:pt x="76" y="455"/>
                </a:lnTo>
                <a:lnTo>
                  <a:pt x="123" y="455"/>
                </a:lnTo>
                <a:lnTo>
                  <a:pt x="123" y="502"/>
                </a:lnTo>
                <a:close/>
                <a:moveTo>
                  <a:pt x="3458" y="426"/>
                </a:moveTo>
                <a:lnTo>
                  <a:pt x="3408" y="426"/>
                </a:lnTo>
                <a:lnTo>
                  <a:pt x="3408" y="379"/>
                </a:lnTo>
                <a:lnTo>
                  <a:pt x="3458" y="379"/>
                </a:lnTo>
                <a:lnTo>
                  <a:pt x="3458" y="426"/>
                </a:lnTo>
                <a:close/>
                <a:moveTo>
                  <a:pt x="3382" y="426"/>
                </a:moveTo>
                <a:lnTo>
                  <a:pt x="3332" y="426"/>
                </a:lnTo>
                <a:lnTo>
                  <a:pt x="3332" y="379"/>
                </a:lnTo>
                <a:lnTo>
                  <a:pt x="3382" y="379"/>
                </a:lnTo>
                <a:lnTo>
                  <a:pt x="3382" y="426"/>
                </a:lnTo>
                <a:close/>
                <a:moveTo>
                  <a:pt x="3306" y="426"/>
                </a:moveTo>
                <a:lnTo>
                  <a:pt x="3257" y="426"/>
                </a:lnTo>
                <a:lnTo>
                  <a:pt x="3257" y="379"/>
                </a:lnTo>
                <a:lnTo>
                  <a:pt x="3306" y="379"/>
                </a:lnTo>
                <a:lnTo>
                  <a:pt x="3306" y="426"/>
                </a:lnTo>
                <a:close/>
                <a:moveTo>
                  <a:pt x="3230" y="426"/>
                </a:moveTo>
                <a:lnTo>
                  <a:pt x="3181" y="426"/>
                </a:lnTo>
                <a:lnTo>
                  <a:pt x="3181" y="379"/>
                </a:lnTo>
                <a:lnTo>
                  <a:pt x="3230" y="379"/>
                </a:lnTo>
                <a:lnTo>
                  <a:pt x="3230" y="426"/>
                </a:lnTo>
                <a:close/>
                <a:moveTo>
                  <a:pt x="3155" y="426"/>
                </a:moveTo>
                <a:lnTo>
                  <a:pt x="3105" y="426"/>
                </a:lnTo>
                <a:lnTo>
                  <a:pt x="3105" y="379"/>
                </a:lnTo>
                <a:lnTo>
                  <a:pt x="3155" y="379"/>
                </a:lnTo>
                <a:lnTo>
                  <a:pt x="3155" y="426"/>
                </a:lnTo>
                <a:close/>
                <a:moveTo>
                  <a:pt x="3079" y="426"/>
                </a:moveTo>
                <a:lnTo>
                  <a:pt x="3029" y="426"/>
                </a:lnTo>
                <a:lnTo>
                  <a:pt x="3029" y="379"/>
                </a:lnTo>
                <a:lnTo>
                  <a:pt x="3079" y="379"/>
                </a:lnTo>
                <a:lnTo>
                  <a:pt x="3079" y="426"/>
                </a:lnTo>
                <a:close/>
                <a:moveTo>
                  <a:pt x="3003" y="426"/>
                </a:moveTo>
                <a:lnTo>
                  <a:pt x="2954" y="426"/>
                </a:lnTo>
                <a:lnTo>
                  <a:pt x="2954" y="379"/>
                </a:lnTo>
                <a:lnTo>
                  <a:pt x="3003" y="379"/>
                </a:lnTo>
                <a:lnTo>
                  <a:pt x="3003" y="426"/>
                </a:lnTo>
                <a:close/>
                <a:moveTo>
                  <a:pt x="2928" y="426"/>
                </a:moveTo>
                <a:lnTo>
                  <a:pt x="2878" y="426"/>
                </a:lnTo>
                <a:lnTo>
                  <a:pt x="2878" y="379"/>
                </a:lnTo>
                <a:lnTo>
                  <a:pt x="2928" y="379"/>
                </a:lnTo>
                <a:lnTo>
                  <a:pt x="2928" y="426"/>
                </a:lnTo>
                <a:close/>
                <a:moveTo>
                  <a:pt x="2852" y="426"/>
                </a:moveTo>
                <a:lnTo>
                  <a:pt x="2802" y="426"/>
                </a:lnTo>
                <a:lnTo>
                  <a:pt x="2802" y="379"/>
                </a:lnTo>
                <a:lnTo>
                  <a:pt x="2852" y="379"/>
                </a:lnTo>
                <a:lnTo>
                  <a:pt x="2852" y="426"/>
                </a:lnTo>
                <a:close/>
                <a:moveTo>
                  <a:pt x="2776" y="426"/>
                </a:moveTo>
                <a:lnTo>
                  <a:pt x="2726" y="426"/>
                </a:lnTo>
                <a:lnTo>
                  <a:pt x="2726" y="379"/>
                </a:lnTo>
                <a:lnTo>
                  <a:pt x="2776" y="379"/>
                </a:lnTo>
                <a:lnTo>
                  <a:pt x="2776" y="426"/>
                </a:lnTo>
                <a:close/>
                <a:moveTo>
                  <a:pt x="2700" y="426"/>
                </a:moveTo>
                <a:lnTo>
                  <a:pt x="2651" y="426"/>
                </a:lnTo>
                <a:lnTo>
                  <a:pt x="2651" y="379"/>
                </a:lnTo>
                <a:lnTo>
                  <a:pt x="2700" y="379"/>
                </a:lnTo>
                <a:lnTo>
                  <a:pt x="2700" y="426"/>
                </a:lnTo>
                <a:close/>
                <a:moveTo>
                  <a:pt x="2622" y="426"/>
                </a:moveTo>
                <a:lnTo>
                  <a:pt x="2575" y="426"/>
                </a:lnTo>
                <a:lnTo>
                  <a:pt x="2575" y="379"/>
                </a:lnTo>
                <a:lnTo>
                  <a:pt x="2622" y="379"/>
                </a:lnTo>
                <a:lnTo>
                  <a:pt x="2622" y="426"/>
                </a:lnTo>
                <a:close/>
                <a:moveTo>
                  <a:pt x="2547" y="426"/>
                </a:moveTo>
                <a:lnTo>
                  <a:pt x="2499" y="426"/>
                </a:lnTo>
                <a:lnTo>
                  <a:pt x="2499" y="379"/>
                </a:lnTo>
                <a:lnTo>
                  <a:pt x="2547" y="379"/>
                </a:lnTo>
                <a:lnTo>
                  <a:pt x="2547" y="426"/>
                </a:lnTo>
                <a:close/>
                <a:moveTo>
                  <a:pt x="2471" y="426"/>
                </a:moveTo>
                <a:lnTo>
                  <a:pt x="2424" y="426"/>
                </a:lnTo>
                <a:lnTo>
                  <a:pt x="2424" y="379"/>
                </a:lnTo>
                <a:lnTo>
                  <a:pt x="2471" y="379"/>
                </a:lnTo>
                <a:lnTo>
                  <a:pt x="2471" y="426"/>
                </a:lnTo>
                <a:close/>
                <a:moveTo>
                  <a:pt x="2395" y="426"/>
                </a:moveTo>
                <a:lnTo>
                  <a:pt x="2348" y="426"/>
                </a:lnTo>
                <a:lnTo>
                  <a:pt x="2348" y="379"/>
                </a:lnTo>
                <a:lnTo>
                  <a:pt x="2395" y="379"/>
                </a:lnTo>
                <a:lnTo>
                  <a:pt x="2395" y="426"/>
                </a:lnTo>
                <a:close/>
                <a:moveTo>
                  <a:pt x="2319" y="426"/>
                </a:moveTo>
                <a:lnTo>
                  <a:pt x="2272" y="426"/>
                </a:lnTo>
                <a:lnTo>
                  <a:pt x="2272" y="379"/>
                </a:lnTo>
                <a:lnTo>
                  <a:pt x="2319" y="379"/>
                </a:lnTo>
                <a:lnTo>
                  <a:pt x="2319" y="426"/>
                </a:lnTo>
                <a:close/>
                <a:moveTo>
                  <a:pt x="2244" y="426"/>
                </a:moveTo>
                <a:lnTo>
                  <a:pt x="2196" y="426"/>
                </a:lnTo>
                <a:lnTo>
                  <a:pt x="2196" y="379"/>
                </a:lnTo>
                <a:lnTo>
                  <a:pt x="2244" y="379"/>
                </a:lnTo>
                <a:lnTo>
                  <a:pt x="2244" y="426"/>
                </a:lnTo>
                <a:close/>
                <a:moveTo>
                  <a:pt x="2168" y="426"/>
                </a:moveTo>
                <a:lnTo>
                  <a:pt x="2121" y="426"/>
                </a:lnTo>
                <a:lnTo>
                  <a:pt x="2121" y="379"/>
                </a:lnTo>
                <a:lnTo>
                  <a:pt x="2168" y="379"/>
                </a:lnTo>
                <a:lnTo>
                  <a:pt x="2168" y="426"/>
                </a:lnTo>
                <a:close/>
                <a:moveTo>
                  <a:pt x="2092" y="426"/>
                </a:moveTo>
                <a:lnTo>
                  <a:pt x="2045" y="426"/>
                </a:lnTo>
                <a:lnTo>
                  <a:pt x="2045" y="379"/>
                </a:lnTo>
                <a:lnTo>
                  <a:pt x="2092" y="379"/>
                </a:lnTo>
                <a:lnTo>
                  <a:pt x="2092" y="426"/>
                </a:lnTo>
                <a:close/>
                <a:moveTo>
                  <a:pt x="2016" y="426"/>
                </a:moveTo>
                <a:lnTo>
                  <a:pt x="1969" y="426"/>
                </a:lnTo>
                <a:lnTo>
                  <a:pt x="1969" y="379"/>
                </a:lnTo>
                <a:lnTo>
                  <a:pt x="2016" y="379"/>
                </a:lnTo>
                <a:lnTo>
                  <a:pt x="2016" y="426"/>
                </a:lnTo>
                <a:close/>
                <a:moveTo>
                  <a:pt x="1941" y="426"/>
                </a:moveTo>
                <a:lnTo>
                  <a:pt x="1893" y="426"/>
                </a:lnTo>
                <a:lnTo>
                  <a:pt x="1893" y="379"/>
                </a:lnTo>
                <a:lnTo>
                  <a:pt x="1941" y="379"/>
                </a:lnTo>
                <a:lnTo>
                  <a:pt x="1941" y="426"/>
                </a:lnTo>
                <a:close/>
                <a:moveTo>
                  <a:pt x="1865" y="426"/>
                </a:moveTo>
                <a:lnTo>
                  <a:pt x="1818" y="426"/>
                </a:lnTo>
                <a:lnTo>
                  <a:pt x="1818" y="379"/>
                </a:lnTo>
                <a:lnTo>
                  <a:pt x="1865" y="379"/>
                </a:lnTo>
                <a:lnTo>
                  <a:pt x="1865" y="426"/>
                </a:lnTo>
                <a:close/>
                <a:moveTo>
                  <a:pt x="1789" y="426"/>
                </a:moveTo>
                <a:lnTo>
                  <a:pt x="1742" y="426"/>
                </a:lnTo>
                <a:lnTo>
                  <a:pt x="1742" y="379"/>
                </a:lnTo>
                <a:lnTo>
                  <a:pt x="1789" y="379"/>
                </a:lnTo>
                <a:lnTo>
                  <a:pt x="1789" y="426"/>
                </a:lnTo>
                <a:close/>
                <a:moveTo>
                  <a:pt x="1486" y="426"/>
                </a:moveTo>
                <a:lnTo>
                  <a:pt x="1439" y="426"/>
                </a:lnTo>
                <a:lnTo>
                  <a:pt x="1439" y="379"/>
                </a:lnTo>
                <a:lnTo>
                  <a:pt x="1486" y="379"/>
                </a:lnTo>
                <a:lnTo>
                  <a:pt x="1486" y="426"/>
                </a:lnTo>
                <a:close/>
                <a:moveTo>
                  <a:pt x="1411" y="426"/>
                </a:moveTo>
                <a:lnTo>
                  <a:pt x="1363" y="426"/>
                </a:lnTo>
                <a:lnTo>
                  <a:pt x="1363" y="379"/>
                </a:lnTo>
                <a:lnTo>
                  <a:pt x="1411" y="379"/>
                </a:lnTo>
                <a:lnTo>
                  <a:pt x="1411" y="426"/>
                </a:lnTo>
                <a:close/>
                <a:moveTo>
                  <a:pt x="1259" y="426"/>
                </a:moveTo>
                <a:lnTo>
                  <a:pt x="1212" y="426"/>
                </a:lnTo>
                <a:lnTo>
                  <a:pt x="1212" y="379"/>
                </a:lnTo>
                <a:lnTo>
                  <a:pt x="1259" y="379"/>
                </a:lnTo>
                <a:lnTo>
                  <a:pt x="1259" y="426"/>
                </a:lnTo>
                <a:close/>
                <a:moveTo>
                  <a:pt x="1184" y="426"/>
                </a:moveTo>
                <a:lnTo>
                  <a:pt x="1136" y="426"/>
                </a:lnTo>
                <a:lnTo>
                  <a:pt x="1136" y="379"/>
                </a:lnTo>
                <a:lnTo>
                  <a:pt x="1184" y="379"/>
                </a:lnTo>
                <a:lnTo>
                  <a:pt x="1184" y="426"/>
                </a:lnTo>
                <a:close/>
                <a:moveTo>
                  <a:pt x="956" y="426"/>
                </a:moveTo>
                <a:lnTo>
                  <a:pt x="909" y="426"/>
                </a:lnTo>
                <a:lnTo>
                  <a:pt x="909" y="379"/>
                </a:lnTo>
                <a:lnTo>
                  <a:pt x="956" y="379"/>
                </a:lnTo>
                <a:lnTo>
                  <a:pt x="956" y="426"/>
                </a:lnTo>
                <a:close/>
                <a:moveTo>
                  <a:pt x="881" y="426"/>
                </a:moveTo>
                <a:lnTo>
                  <a:pt x="833" y="426"/>
                </a:lnTo>
                <a:lnTo>
                  <a:pt x="833" y="379"/>
                </a:lnTo>
                <a:lnTo>
                  <a:pt x="881" y="379"/>
                </a:lnTo>
                <a:lnTo>
                  <a:pt x="881" y="426"/>
                </a:lnTo>
                <a:close/>
                <a:moveTo>
                  <a:pt x="805" y="426"/>
                </a:moveTo>
                <a:lnTo>
                  <a:pt x="758" y="426"/>
                </a:lnTo>
                <a:lnTo>
                  <a:pt x="758" y="379"/>
                </a:lnTo>
                <a:lnTo>
                  <a:pt x="805" y="379"/>
                </a:lnTo>
                <a:lnTo>
                  <a:pt x="805" y="426"/>
                </a:lnTo>
                <a:close/>
                <a:moveTo>
                  <a:pt x="729" y="426"/>
                </a:moveTo>
                <a:lnTo>
                  <a:pt x="682" y="426"/>
                </a:lnTo>
                <a:lnTo>
                  <a:pt x="682" y="379"/>
                </a:lnTo>
                <a:lnTo>
                  <a:pt x="729" y="379"/>
                </a:lnTo>
                <a:lnTo>
                  <a:pt x="729" y="426"/>
                </a:lnTo>
                <a:close/>
                <a:moveTo>
                  <a:pt x="653" y="426"/>
                </a:moveTo>
                <a:lnTo>
                  <a:pt x="606" y="426"/>
                </a:lnTo>
                <a:lnTo>
                  <a:pt x="606" y="379"/>
                </a:lnTo>
                <a:lnTo>
                  <a:pt x="653" y="379"/>
                </a:lnTo>
                <a:lnTo>
                  <a:pt x="653" y="426"/>
                </a:lnTo>
                <a:close/>
                <a:moveTo>
                  <a:pt x="578" y="426"/>
                </a:moveTo>
                <a:lnTo>
                  <a:pt x="530" y="426"/>
                </a:lnTo>
                <a:lnTo>
                  <a:pt x="530" y="379"/>
                </a:lnTo>
                <a:lnTo>
                  <a:pt x="578" y="379"/>
                </a:lnTo>
                <a:lnTo>
                  <a:pt x="578" y="426"/>
                </a:lnTo>
                <a:close/>
                <a:moveTo>
                  <a:pt x="502" y="426"/>
                </a:moveTo>
                <a:lnTo>
                  <a:pt x="455" y="426"/>
                </a:lnTo>
                <a:lnTo>
                  <a:pt x="455" y="379"/>
                </a:lnTo>
                <a:lnTo>
                  <a:pt x="502" y="379"/>
                </a:lnTo>
                <a:lnTo>
                  <a:pt x="502" y="426"/>
                </a:lnTo>
                <a:close/>
                <a:moveTo>
                  <a:pt x="426" y="426"/>
                </a:moveTo>
                <a:lnTo>
                  <a:pt x="379" y="426"/>
                </a:lnTo>
                <a:lnTo>
                  <a:pt x="379" y="379"/>
                </a:lnTo>
                <a:lnTo>
                  <a:pt x="426" y="379"/>
                </a:lnTo>
                <a:lnTo>
                  <a:pt x="426" y="426"/>
                </a:lnTo>
                <a:close/>
                <a:moveTo>
                  <a:pt x="351" y="426"/>
                </a:moveTo>
                <a:lnTo>
                  <a:pt x="303" y="426"/>
                </a:lnTo>
                <a:lnTo>
                  <a:pt x="303" y="379"/>
                </a:lnTo>
                <a:lnTo>
                  <a:pt x="351" y="379"/>
                </a:lnTo>
                <a:lnTo>
                  <a:pt x="351" y="426"/>
                </a:lnTo>
                <a:close/>
                <a:moveTo>
                  <a:pt x="275" y="426"/>
                </a:moveTo>
                <a:lnTo>
                  <a:pt x="227" y="426"/>
                </a:lnTo>
                <a:lnTo>
                  <a:pt x="227" y="379"/>
                </a:lnTo>
                <a:lnTo>
                  <a:pt x="275" y="379"/>
                </a:lnTo>
                <a:lnTo>
                  <a:pt x="275" y="426"/>
                </a:lnTo>
                <a:close/>
                <a:moveTo>
                  <a:pt x="199" y="426"/>
                </a:moveTo>
                <a:lnTo>
                  <a:pt x="152" y="426"/>
                </a:lnTo>
                <a:lnTo>
                  <a:pt x="152" y="379"/>
                </a:lnTo>
                <a:lnTo>
                  <a:pt x="199" y="379"/>
                </a:lnTo>
                <a:lnTo>
                  <a:pt x="199" y="426"/>
                </a:lnTo>
                <a:close/>
                <a:moveTo>
                  <a:pt x="123" y="426"/>
                </a:moveTo>
                <a:lnTo>
                  <a:pt x="76" y="426"/>
                </a:lnTo>
                <a:lnTo>
                  <a:pt x="76" y="379"/>
                </a:lnTo>
                <a:lnTo>
                  <a:pt x="123" y="379"/>
                </a:lnTo>
                <a:lnTo>
                  <a:pt x="123" y="426"/>
                </a:lnTo>
                <a:close/>
                <a:moveTo>
                  <a:pt x="48" y="426"/>
                </a:moveTo>
                <a:lnTo>
                  <a:pt x="0" y="426"/>
                </a:lnTo>
                <a:lnTo>
                  <a:pt x="0" y="379"/>
                </a:lnTo>
                <a:lnTo>
                  <a:pt x="48" y="379"/>
                </a:lnTo>
                <a:lnTo>
                  <a:pt x="48" y="426"/>
                </a:lnTo>
                <a:close/>
                <a:moveTo>
                  <a:pt x="3382" y="351"/>
                </a:moveTo>
                <a:lnTo>
                  <a:pt x="3332" y="351"/>
                </a:lnTo>
                <a:lnTo>
                  <a:pt x="3332" y="303"/>
                </a:lnTo>
                <a:lnTo>
                  <a:pt x="3382" y="303"/>
                </a:lnTo>
                <a:lnTo>
                  <a:pt x="3382" y="351"/>
                </a:lnTo>
                <a:close/>
                <a:moveTo>
                  <a:pt x="3306" y="351"/>
                </a:moveTo>
                <a:lnTo>
                  <a:pt x="3257" y="351"/>
                </a:lnTo>
                <a:lnTo>
                  <a:pt x="3257" y="303"/>
                </a:lnTo>
                <a:lnTo>
                  <a:pt x="3306" y="303"/>
                </a:lnTo>
                <a:lnTo>
                  <a:pt x="3306" y="351"/>
                </a:lnTo>
                <a:close/>
                <a:moveTo>
                  <a:pt x="3230" y="351"/>
                </a:moveTo>
                <a:lnTo>
                  <a:pt x="3181" y="351"/>
                </a:lnTo>
                <a:lnTo>
                  <a:pt x="3181" y="303"/>
                </a:lnTo>
                <a:lnTo>
                  <a:pt x="3230" y="303"/>
                </a:lnTo>
                <a:lnTo>
                  <a:pt x="3230" y="351"/>
                </a:lnTo>
                <a:close/>
                <a:moveTo>
                  <a:pt x="3155" y="351"/>
                </a:moveTo>
                <a:lnTo>
                  <a:pt x="3105" y="351"/>
                </a:lnTo>
                <a:lnTo>
                  <a:pt x="3105" y="303"/>
                </a:lnTo>
                <a:lnTo>
                  <a:pt x="3155" y="303"/>
                </a:lnTo>
                <a:lnTo>
                  <a:pt x="3155" y="351"/>
                </a:lnTo>
                <a:close/>
                <a:moveTo>
                  <a:pt x="3079" y="351"/>
                </a:moveTo>
                <a:lnTo>
                  <a:pt x="3029" y="351"/>
                </a:lnTo>
                <a:lnTo>
                  <a:pt x="3029" y="303"/>
                </a:lnTo>
                <a:lnTo>
                  <a:pt x="3079" y="303"/>
                </a:lnTo>
                <a:lnTo>
                  <a:pt x="3079" y="351"/>
                </a:lnTo>
                <a:close/>
                <a:moveTo>
                  <a:pt x="3003" y="351"/>
                </a:moveTo>
                <a:lnTo>
                  <a:pt x="2954" y="351"/>
                </a:lnTo>
                <a:lnTo>
                  <a:pt x="2954" y="303"/>
                </a:lnTo>
                <a:lnTo>
                  <a:pt x="3003" y="303"/>
                </a:lnTo>
                <a:lnTo>
                  <a:pt x="3003" y="351"/>
                </a:lnTo>
                <a:close/>
                <a:moveTo>
                  <a:pt x="2928" y="351"/>
                </a:moveTo>
                <a:lnTo>
                  <a:pt x="2878" y="351"/>
                </a:lnTo>
                <a:lnTo>
                  <a:pt x="2878" y="303"/>
                </a:lnTo>
                <a:lnTo>
                  <a:pt x="2928" y="303"/>
                </a:lnTo>
                <a:lnTo>
                  <a:pt x="2928" y="351"/>
                </a:lnTo>
                <a:close/>
                <a:moveTo>
                  <a:pt x="2852" y="351"/>
                </a:moveTo>
                <a:lnTo>
                  <a:pt x="2802" y="351"/>
                </a:lnTo>
                <a:lnTo>
                  <a:pt x="2802" y="303"/>
                </a:lnTo>
                <a:lnTo>
                  <a:pt x="2852" y="303"/>
                </a:lnTo>
                <a:lnTo>
                  <a:pt x="2852" y="351"/>
                </a:lnTo>
                <a:close/>
                <a:moveTo>
                  <a:pt x="2776" y="351"/>
                </a:moveTo>
                <a:lnTo>
                  <a:pt x="2726" y="351"/>
                </a:lnTo>
                <a:lnTo>
                  <a:pt x="2726" y="303"/>
                </a:lnTo>
                <a:lnTo>
                  <a:pt x="2776" y="303"/>
                </a:lnTo>
                <a:lnTo>
                  <a:pt x="2776" y="351"/>
                </a:lnTo>
                <a:close/>
                <a:moveTo>
                  <a:pt x="2700" y="351"/>
                </a:moveTo>
                <a:lnTo>
                  <a:pt x="2651" y="351"/>
                </a:lnTo>
                <a:lnTo>
                  <a:pt x="2651" y="303"/>
                </a:lnTo>
                <a:lnTo>
                  <a:pt x="2700" y="303"/>
                </a:lnTo>
                <a:lnTo>
                  <a:pt x="2700" y="351"/>
                </a:lnTo>
                <a:close/>
                <a:moveTo>
                  <a:pt x="2622" y="351"/>
                </a:moveTo>
                <a:lnTo>
                  <a:pt x="2575" y="351"/>
                </a:lnTo>
                <a:lnTo>
                  <a:pt x="2575" y="303"/>
                </a:lnTo>
                <a:lnTo>
                  <a:pt x="2622" y="303"/>
                </a:lnTo>
                <a:lnTo>
                  <a:pt x="2622" y="351"/>
                </a:lnTo>
                <a:close/>
                <a:moveTo>
                  <a:pt x="2547" y="351"/>
                </a:moveTo>
                <a:lnTo>
                  <a:pt x="2499" y="351"/>
                </a:lnTo>
                <a:lnTo>
                  <a:pt x="2499" y="303"/>
                </a:lnTo>
                <a:lnTo>
                  <a:pt x="2547" y="303"/>
                </a:lnTo>
                <a:lnTo>
                  <a:pt x="2547" y="351"/>
                </a:lnTo>
                <a:close/>
                <a:moveTo>
                  <a:pt x="2471" y="351"/>
                </a:moveTo>
                <a:lnTo>
                  <a:pt x="2424" y="351"/>
                </a:lnTo>
                <a:lnTo>
                  <a:pt x="2424" y="303"/>
                </a:lnTo>
                <a:lnTo>
                  <a:pt x="2471" y="303"/>
                </a:lnTo>
                <a:lnTo>
                  <a:pt x="2471" y="351"/>
                </a:lnTo>
                <a:close/>
                <a:moveTo>
                  <a:pt x="2395" y="351"/>
                </a:moveTo>
                <a:lnTo>
                  <a:pt x="2348" y="351"/>
                </a:lnTo>
                <a:lnTo>
                  <a:pt x="2348" y="303"/>
                </a:lnTo>
                <a:lnTo>
                  <a:pt x="2395" y="303"/>
                </a:lnTo>
                <a:lnTo>
                  <a:pt x="2395" y="351"/>
                </a:lnTo>
                <a:close/>
                <a:moveTo>
                  <a:pt x="2319" y="351"/>
                </a:moveTo>
                <a:lnTo>
                  <a:pt x="2272" y="351"/>
                </a:lnTo>
                <a:lnTo>
                  <a:pt x="2272" y="303"/>
                </a:lnTo>
                <a:lnTo>
                  <a:pt x="2319" y="303"/>
                </a:lnTo>
                <a:lnTo>
                  <a:pt x="2319" y="351"/>
                </a:lnTo>
                <a:close/>
                <a:moveTo>
                  <a:pt x="2244" y="351"/>
                </a:moveTo>
                <a:lnTo>
                  <a:pt x="2196" y="351"/>
                </a:lnTo>
                <a:lnTo>
                  <a:pt x="2196" y="303"/>
                </a:lnTo>
                <a:lnTo>
                  <a:pt x="2244" y="303"/>
                </a:lnTo>
                <a:lnTo>
                  <a:pt x="2244" y="351"/>
                </a:lnTo>
                <a:close/>
                <a:moveTo>
                  <a:pt x="2168" y="351"/>
                </a:moveTo>
                <a:lnTo>
                  <a:pt x="2121" y="351"/>
                </a:lnTo>
                <a:lnTo>
                  <a:pt x="2121" y="303"/>
                </a:lnTo>
                <a:lnTo>
                  <a:pt x="2168" y="303"/>
                </a:lnTo>
                <a:lnTo>
                  <a:pt x="2168" y="351"/>
                </a:lnTo>
                <a:close/>
                <a:moveTo>
                  <a:pt x="2016" y="351"/>
                </a:moveTo>
                <a:lnTo>
                  <a:pt x="1969" y="351"/>
                </a:lnTo>
                <a:lnTo>
                  <a:pt x="1969" y="303"/>
                </a:lnTo>
                <a:lnTo>
                  <a:pt x="2016" y="303"/>
                </a:lnTo>
                <a:lnTo>
                  <a:pt x="2016" y="351"/>
                </a:lnTo>
                <a:close/>
                <a:moveTo>
                  <a:pt x="1941" y="351"/>
                </a:moveTo>
                <a:lnTo>
                  <a:pt x="1893" y="351"/>
                </a:lnTo>
                <a:lnTo>
                  <a:pt x="1893" y="303"/>
                </a:lnTo>
                <a:lnTo>
                  <a:pt x="1941" y="303"/>
                </a:lnTo>
                <a:lnTo>
                  <a:pt x="1941" y="351"/>
                </a:lnTo>
                <a:close/>
                <a:moveTo>
                  <a:pt x="1865" y="351"/>
                </a:moveTo>
                <a:lnTo>
                  <a:pt x="1818" y="351"/>
                </a:lnTo>
                <a:lnTo>
                  <a:pt x="1818" y="303"/>
                </a:lnTo>
                <a:lnTo>
                  <a:pt x="1865" y="303"/>
                </a:lnTo>
                <a:lnTo>
                  <a:pt x="1865" y="351"/>
                </a:lnTo>
                <a:close/>
                <a:moveTo>
                  <a:pt x="1335" y="351"/>
                </a:moveTo>
                <a:lnTo>
                  <a:pt x="1288" y="351"/>
                </a:lnTo>
                <a:lnTo>
                  <a:pt x="1288" y="303"/>
                </a:lnTo>
                <a:lnTo>
                  <a:pt x="1335" y="303"/>
                </a:lnTo>
                <a:lnTo>
                  <a:pt x="1335" y="351"/>
                </a:lnTo>
                <a:close/>
                <a:moveTo>
                  <a:pt x="1259" y="351"/>
                </a:moveTo>
                <a:lnTo>
                  <a:pt x="1212" y="351"/>
                </a:lnTo>
                <a:lnTo>
                  <a:pt x="1212" y="303"/>
                </a:lnTo>
                <a:lnTo>
                  <a:pt x="1259" y="303"/>
                </a:lnTo>
                <a:lnTo>
                  <a:pt x="1259" y="351"/>
                </a:lnTo>
                <a:close/>
                <a:moveTo>
                  <a:pt x="1184" y="351"/>
                </a:moveTo>
                <a:lnTo>
                  <a:pt x="1136" y="351"/>
                </a:lnTo>
                <a:lnTo>
                  <a:pt x="1136" y="303"/>
                </a:lnTo>
                <a:lnTo>
                  <a:pt x="1184" y="303"/>
                </a:lnTo>
                <a:lnTo>
                  <a:pt x="1184" y="351"/>
                </a:lnTo>
                <a:close/>
                <a:moveTo>
                  <a:pt x="1032" y="351"/>
                </a:moveTo>
                <a:lnTo>
                  <a:pt x="985" y="351"/>
                </a:lnTo>
                <a:lnTo>
                  <a:pt x="985" y="303"/>
                </a:lnTo>
                <a:lnTo>
                  <a:pt x="1032" y="303"/>
                </a:lnTo>
                <a:lnTo>
                  <a:pt x="1032" y="351"/>
                </a:lnTo>
                <a:close/>
                <a:moveTo>
                  <a:pt x="956" y="351"/>
                </a:moveTo>
                <a:lnTo>
                  <a:pt x="909" y="351"/>
                </a:lnTo>
                <a:lnTo>
                  <a:pt x="909" y="303"/>
                </a:lnTo>
                <a:lnTo>
                  <a:pt x="956" y="303"/>
                </a:lnTo>
                <a:lnTo>
                  <a:pt x="956" y="351"/>
                </a:lnTo>
                <a:close/>
                <a:moveTo>
                  <a:pt x="805" y="351"/>
                </a:moveTo>
                <a:lnTo>
                  <a:pt x="758" y="351"/>
                </a:lnTo>
                <a:lnTo>
                  <a:pt x="758" y="303"/>
                </a:lnTo>
                <a:lnTo>
                  <a:pt x="805" y="303"/>
                </a:lnTo>
                <a:lnTo>
                  <a:pt x="805" y="351"/>
                </a:lnTo>
                <a:close/>
                <a:moveTo>
                  <a:pt x="729" y="351"/>
                </a:moveTo>
                <a:lnTo>
                  <a:pt x="682" y="351"/>
                </a:lnTo>
                <a:lnTo>
                  <a:pt x="682" y="303"/>
                </a:lnTo>
                <a:lnTo>
                  <a:pt x="729" y="303"/>
                </a:lnTo>
                <a:lnTo>
                  <a:pt x="729" y="351"/>
                </a:lnTo>
                <a:close/>
                <a:moveTo>
                  <a:pt x="653" y="351"/>
                </a:moveTo>
                <a:lnTo>
                  <a:pt x="606" y="351"/>
                </a:lnTo>
                <a:lnTo>
                  <a:pt x="606" y="303"/>
                </a:lnTo>
                <a:lnTo>
                  <a:pt x="653" y="303"/>
                </a:lnTo>
                <a:lnTo>
                  <a:pt x="653" y="351"/>
                </a:lnTo>
                <a:close/>
                <a:moveTo>
                  <a:pt x="578" y="351"/>
                </a:moveTo>
                <a:lnTo>
                  <a:pt x="530" y="351"/>
                </a:lnTo>
                <a:lnTo>
                  <a:pt x="530" y="303"/>
                </a:lnTo>
                <a:lnTo>
                  <a:pt x="578" y="303"/>
                </a:lnTo>
                <a:lnTo>
                  <a:pt x="578" y="351"/>
                </a:lnTo>
                <a:close/>
                <a:moveTo>
                  <a:pt x="502" y="351"/>
                </a:moveTo>
                <a:lnTo>
                  <a:pt x="455" y="351"/>
                </a:lnTo>
                <a:lnTo>
                  <a:pt x="455" y="303"/>
                </a:lnTo>
                <a:lnTo>
                  <a:pt x="502" y="303"/>
                </a:lnTo>
                <a:lnTo>
                  <a:pt x="502" y="351"/>
                </a:lnTo>
                <a:close/>
                <a:moveTo>
                  <a:pt x="426" y="351"/>
                </a:moveTo>
                <a:lnTo>
                  <a:pt x="379" y="351"/>
                </a:lnTo>
                <a:lnTo>
                  <a:pt x="379" y="303"/>
                </a:lnTo>
                <a:lnTo>
                  <a:pt x="426" y="303"/>
                </a:lnTo>
                <a:lnTo>
                  <a:pt x="426" y="351"/>
                </a:lnTo>
                <a:close/>
                <a:moveTo>
                  <a:pt x="351" y="351"/>
                </a:moveTo>
                <a:lnTo>
                  <a:pt x="303" y="351"/>
                </a:lnTo>
                <a:lnTo>
                  <a:pt x="303" y="303"/>
                </a:lnTo>
                <a:lnTo>
                  <a:pt x="351" y="303"/>
                </a:lnTo>
                <a:lnTo>
                  <a:pt x="351" y="351"/>
                </a:lnTo>
                <a:close/>
                <a:moveTo>
                  <a:pt x="275" y="351"/>
                </a:moveTo>
                <a:lnTo>
                  <a:pt x="227" y="351"/>
                </a:lnTo>
                <a:lnTo>
                  <a:pt x="227" y="303"/>
                </a:lnTo>
                <a:lnTo>
                  <a:pt x="275" y="303"/>
                </a:lnTo>
                <a:lnTo>
                  <a:pt x="275" y="351"/>
                </a:lnTo>
                <a:close/>
                <a:moveTo>
                  <a:pt x="199" y="351"/>
                </a:moveTo>
                <a:lnTo>
                  <a:pt x="152" y="351"/>
                </a:lnTo>
                <a:lnTo>
                  <a:pt x="152" y="303"/>
                </a:lnTo>
                <a:lnTo>
                  <a:pt x="199" y="303"/>
                </a:lnTo>
                <a:lnTo>
                  <a:pt x="199" y="351"/>
                </a:lnTo>
                <a:close/>
                <a:moveTo>
                  <a:pt x="123" y="351"/>
                </a:moveTo>
                <a:lnTo>
                  <a:pt x="76" y="351"/>
                </a:lnTo>
                <a:lnTo>
                  <a:pt x="76" y="303"/>
                </a:lnTo>
                <a:lnTo>
                  <a:pt x="123" y="303"/>
                </a:lnTo>
                <a:lnTo>
                  <a:pt x="123" y="351"/>
                </a:lnTo>
                <a:close/>
                <a:moveTo>
                  <a:pt x="48" y="351"/>
                </a:moveTo>
                <a:lnTo>
                  <a:pt x="0" y="351"/>
                </a:lnTo>
                <a:lnTo>
                  <a:pt x="0" y="303"/>
                </a:lnTo>
                <a:lnTo>
                  <a:pt x="48" y="303"/>
                </a:lnTo>
                <a:lnTo>
                  <a:pt x="48" y="351"/>
                </a:lnTo>
                <a:close/>
                <a:moveTo>
                  <a:pt x="3079" y="275"/>
                </a:moveTo>
                <a:lnTo>
                  <a:pt x="3029" y="275"/>
                </a:lnTo>
                <a:lnTo>
                  <a:pt x="3029" y="228"/>
                </a:lnTo>
                <a:lnTo>
                  <a:pt x="3079" y="228"/>
                </a:lnTo>
                <a:lnTo>
                  <a:pt x="3079" y="275"/>
                </a:lnTo>
                <a:close/>
                <a:moveTo>
                  <a:pt x="3003" y="275"/>
                </a:moveTo>
                <a:lnTo>
                  <a:pt x="2954" y="275"/>
                </a:lnTo>
                <a:lnTo>
                  <a:pt x="2954" y="228"/>
                </a:lnTo>
                <a:lnTo>
                  <a:pt x="3003" y="228"/>
                </a:lnTo>
                <a:lnTo>
                  <a:pt x="3003" y="275"/>
                </a:lnTo>
                <a:close/>
                <a:moveTo>
                  <a:pt x="2852" y="275"/>
                </a:moveTo>
                <a:lnTo>
                  <a:pt x="2802" y="275"/>
                </a:lnTo>
                <a:lnTo>
                  <a:pt x="2802" y="228"/>
                </a:lnTo>
                <a:lnTo>
                  <a:pt x="2852" y="228"/>
                </a:lnTo>
                <a:lnTo>
                  <a:pt x="2852" y="275"/>
                </a:lnTo>
                <a:close/>
                <a:moveTo>
                  <a:pt x="2776" y="275"/>
                </a:moveTo>
                <a:lnTo>
                  <a:pt x="2726" y="275"/>
                </a:lnTo>
                <a:lnTo>
                  <a:pt x="2726" y="228"/>
                </a:lnTo>
                <a:lnTo>
                  <a:pt x="2776" y="228"/>
                </a:lnTo>
                <a:lnTo>
                  <a:pt x="2776" y="275"/>
                </a:lnTo>
                <a:close/>
                <a:moveTo>
                  <a:pt x="2700" y="275"/>
                </a:moveTo>
                <a:lnTo>
                  <a:pt x="2651" y="275"/>
                </a:lnTo>
                <a:lnTo>
                  <a:pt x="2651" y="228"/>
                </a:lnTo>
                <a:lnTo>
                  <a:pt x="2700" y="228"/>
                </a:lnTo>
                <a:lnTo>
                  <a:pt x="2700" y="275"/>
                </a:lnTo>
                <a:close/>
                <a:moveTo>
                  <a:pt x="2622" y="275"/>
                </a:moveTo>
                <a:lnTo>
                  <a:pt x="2575" y="275"/>
                </a:lnTo>
                <a:lnTo>
                  <a:pt x="2575" y="228"/>
                </a:lnTo>
                <a:lnTo>
                  <a:pt x="2622" y="228"/>
                </a:lnTo>
                <a:lnTo>
                  <a:pt x="2622" y="275"/>
                </a:lnTo>
                <a:close/>
                <a:moveTo>
                  <a:pt x="2547" y="275"/>
                </a:moveTo>
                <a:lnTo>
                  <a:pt x="2499" y="275"/>
                </a:lnTo>
                <a:lnTo>
                  <a:pt x="2499" y="228"/>
                </a:lnTo>
                <a:lnTo>
                  <a:pt x="2547" y="228"/>
                </a:lnTo>
                <a:lnTo>
                  <a:pt x="2547" y="275"/>
                </a:lnTo>
                <a:close/>
                <a:moveTo>
                  <a:pt x="2471" y="275"/>
                </a:moveTo>
                <a:lnTo>
                  <a:pt x="2424" y="275"/>
                </a:lnTo>
                <a:lnTo>
                  <a:pt x="2424" y="228"/>
                </a:lnTo>
                <a:lnTo>
                  <a:pt x="2471" y="228"/>
                </a:lnTo>
                <a:lnTo>
                  <a:pt x="2471" y="275"/>
                </a:lnTo>
                <a:close/>
                <a:moveTo>
                  <a:pt x="2395" y="275"/>
                </a:moveTo>
                <a:lnTo>
                  <a:pt x="2348" y="275"/>
                </a:lnTo>
                <a:lnTo>
                  <a:pt x="2348" y="228"/>
                </a:lnTo>
                <a:lnTo>
                  <a:pt x="2395" y="228"/>
                </a:lnTo>
                <a:lnTo>
                  <a:pt x="2395" y="275"/>
                </a:lnTo>
                <a:close/>
                <a:moveTo>
                  <a:pt x="2319" y="275"/>
                </a:moveTo>
                <a:lnTo>
                  <a:pt x="2272" y="275"/>
                </a:lnTo>
                <a:lnTo>
                  <a:pt x="2272" y="228"/>
                </a:lnTo>
                <a:lnTo>
                  <a:pt x="2319" y="228"/>
                </a:lnTo>
                <a:lnTo>
                  <a:pt x="2319" y="275"/>
                </a:lnTo>
                <a:close/>
                <a:moveTo>
                  <a:pt x="2168" y="275"/>
                </a:moveTo>
                <a:lnTo>
                  <a:pt x="2121" y="275"/>
                </a:lnTo>
                <a:lnTo>
                  <a:pt x="2121" y="228"/>
                </a:lnTo>
                <a:lnTo>
                  <a:pt x="2168" y="228"/>
                </a:lnTo>
                <a:lnTo>
                  <a:pt x="2168" y="275"/>
                </a:lnTo>
                <a:close/>
                <a:moveTo>
                  <a:pt x="1411" y="275"/>
                </a:moveTo>
                <a:lnTo>
                  <a:pt x="1363" y="275"/>
                </a:lnTo>
                <a:lnTo>
                  <a:pt x="1363" y="228"/>
                </a:lnTo>
                <a:lnTo>
                  <a:pt x="1411" y="228"/>
                </a:lnTo>
                <a:lnTo>
                  <a:pt x="1411" y="275"/>
                </a:lnTo>
                <a:close/>
                <a:moveTo>
                  <a:pt x="1335" y="275"/>
                </a:moveTo>
                <a:lnTo>
                  <a:pt x="1288" y="275"/>
                </a:lnTo>
                <a:lnTo>
                  <a:pt x="1288" y="228"/>
                </a:lnTo>
                <a:lnTo>
                  <a:pt x="1335" y="228"/>
                </a:lnTo>
                <a:lnTo>
                  <a:pt x="1335" y="275"/>
                </a:lnTo>
                <a:close/>
                <a:moveTo>
                  <a:pt x="1259" y="275"/>
                </a:moveTo>
                <a:lnTo>
                  <a:pt x="1212" y="275"/>
                </a:lnTo>
                <a:lnTo>
                  <a:pt x="1212" y="228"/>
                </a:lnTo>
                <a:lnTo>
                  <a:pt x="1259" y="228"/>
                </a:lnTo>
                <a:lnTo>
                  <a:pt x="1259" y="275"/>
                </a:lnTo>
                <a:close/>
                <a:moveTo>
                  <a:pt x="1184" y="275"/>
                </a:moveTo>
                <a:lnTo>
                  <a:pt x="1136" y="275"/>
                </a:lnTo>
                <a:lnTo>
                  <a:pt x="1136" y="228"/>
                </a:lnTo>
                <a:lnTo>
                  <a:pt x="1184" y="228"/>
                </a:lnTo>
                <a:lnTo>
                  <a:pt x="1184" y="275"/>
                </a:lnTo>
                <a:close/>
                <a:moveTo>
                  <a:pt x="1108" y="275"/>
                </a:moveTo>
                <a:lnTo>
                  <a:pt x="1060" y="275"/>
                </a:lnTo>
                <a:lnTo>
                  <a:pt x="1060" y="228"/>
                </a:lnTo>
                <a:lnTo>
                  <a:pt x="1108" y="228"/>
                </a:lnTo>
                <a:lnTo>
                  <a:pt x="1108" y="275"/>
                </a:lnTo>
                <a:close/>
                <a:moveTo>
                  <a:pt x="881" y="275"/>
                </a:moveTo>
                <a:lnTo>
                  <a:pt x="833" y="275"/>
                </a:lnTo>
                <a:lnTo>
                  <a:pt x="833" y="228"/>
                </a:lnTo>
                <a:lnTo>
                  <a:pt x="881" y="228"/>
                </a:lnTo>
                <a:lnTo>
                  <a:pt x="881" y="275"/>
                </a:lnTo>
                <a:close/>
                <a:moveTo>
                  <a:pt x="805" y="275"/>
                </a:moveTo>
                <a:lnTo>
                  <a:pt x="758" y="275"/>
                </a:lnTo>
                <a:lnTo>
                  <a:pt x="758" y="228"/>
                </a:lnTo>
                <a:lnTo>
                  <a:pt x="805" y="228"/>
                </a:lnTo>
                <a:lnTo>
                  <a:pt x="805" y="275"/>
                </a:lnTo>
                <a:close/>
                <a:moveTo>
                  <a:pt x="729" y="275"/>
                </a:moveTo>
                <a:lnTo>
                  <a:pt x="682" y="275"/>
                </a:lnTo>
                <a:lnTo>
                  <a:pt x="682" y="228"/>
                </a:lnTo>
                <a:lnTo>
                  <a:pt x="729" y="228"/>
                </a:lnTo>
                <a:lnTo>
                  <a:pt x="729" y="275"/>
                </a:lnTo>
                <a:close/>
                <a:moveTo>
                  <a:pt x="578" y="275"/>
                </a:moveTo>
                <a:lnTo>
                  <a:pt x="530" y="275"/>
                </a:lnTo>
                <a:lnTo>
                  <a:pt x="530" y="228"/>
                </a:lnTo>
                <a:lnTo>
                  <a:pt x="578" y="228"/>
                </a:lnTo>
                <a:lnTo>
                  <a:pt x="578" y="275"/>
                </a:lnTo>
                <a:close/>
                <a:moveTo>
                  <a:pt x="502" y="275"/>
                </a:moveTo>
                <a:lnTo>
                  <a:pt x="455" y="275"/>
                </a:lnTo>
                <a:lnTo>
                  <a:pt x="455" y="228"/>
                </a:lnTo>
                <a:lnTo>
                  <a:pt x="502" y="228"/>
                </a:lnTo>
                <a:lnTo>
                  <a:pt x="502" y="275"/>
                </a:lnTo>
                <a:close/>
                <a:moveTo>
                  <a:pt x="426" y="275"/>
                </a:moveTo>
                <a:lnTo>
                  <a:pt x="379" y="275"/>
                </a:lnTo>
                <a:lnTo>
                  <a:pt x="379" y="228"/>
                </a:lnTo>
                <a:lnTo>
                  <a:pt x="426" y="228"/>
                </a:lnTo>
                <a:lnTo>
                  <a:pt x="426" y="275"/>
                </a:lnTo>
                <a:close/>
                <a:moveTo>
                  <a:pt x="123" y="275"/>
                </a:moveTo>
                <a:lnTo>
                  <a:pt x="76" y="275"/>
                </a:lnTo>
                <a:lnTo>
                  <a:pt x="76" y="228"/>
                </a:lnTo>
                <a:lnTo>
                  <a:pt x="123" y="228"/>
                </a:lnTo>
                <a:lnTo>
                  <a:pt x="123" y="275"/>
                </a:lnTo>
                <a:close/>
                <a:moveTo>
                  <a:pt x="3003" y="199"/>
                </a:moveTo>
                <a:lnTo>
                  <a:pt x="2954" y="199"/>
                </a:lnTo>
                <a:lnTo>
                  <a:pt x="2954" y="152"/>
                </a:lnTo>
                <a:lnTo>
                  <a:pt x="3003" y="152"/>
                </a:lnTo>
                <a:lnTo>
                  <a:pt x="3003" y="199"/>
                </a:lnTo>
                <a:close/>
                <a:moveTo>
                  <a:pt x="2700" y="199"/>
                </a:moveTo>
                <a:lnTo>
                  <a:pt x="2651" y="199"/>
                </a:lnTo>
                <a:lnTo>
                  <a:pt x="2651" y="152"/>
                </a:lnTo>
                <a:lnTo>
                  <a:pt x="2700" y="152"/>
                </a:lnTo>
                <a:lnTo>
                  <a:pt x="2700" y="199"/>
                </a:lnTo>
                <a:close/>
                <a:moveTo>
                  <a:pt x="2622" y="199"/>
                </a:moveTo>
                <a:lnTo>
                  <a:pt x="2575" y="199"/>
                </a:lnTo>
                <a:lnTo>
                  <a:pt x="2575" y="152"/>
                </a:lnTo>
                <a:lnTo>
                  <a:pt x="2622" y="152"/>
                </a:lnTo>
                <a:lnTo>
                  <a:pt x="2622" y="199"/>
                </a:lnTo>
                <a:close/>
                <a:moveTo>
                  <a:pt x="2547" y="199"/>
                </a:moveTo>
                <a:lnTo>
                  <a:pt x="2499" y="199"/>
                </a:lnTo>
                <a:lnTo>
                  <a:pt x="2499" y="152"/>
                </a:lnTo>
                <a:lnTo>
                  <a:pt x="2547" y="152"/>
                </a:lnTo>
                <a:lnTo>
                  <a:pt x="2547" y="199"/>
                </a:lnTo>
                <a:close/>
                <a:moveTo>
                  <a:pt x="2244" y="199"/>
                </a:moveTo>
                <a:lnTo>
                  <a:pt x="2196" y="199"/>
                </a:lnTo>
                <a:lnTo>
                  <a:pt x="2196" y="152"/>
                </a:lnTo>
                <a:lnTo>
                  <a:pt x="2244" y="152"/>
                </a:lnTo>
                <a:lnTo>
                  <a:pt x="2244" y="199"/>
                </a:lnTo>
                <a:close/>
                <a:moveTo>
                  <a:pt x="1865" y="199"/>
                </a:moveTo>
                <a:lnTo>
                  <a:pt x="1818" y="199"/>
                </a:lnTo>
                <a:lnTo>
                  <a:pt x="1818" y="152"/>
                </a:lnTo>
                <a:lnTo>
                  <a:pt x="1865" y="152"/>
                </a:lnTo>
                <a:lnTo>
                  <a:pt x="1865" y="199"/>
                </a:lnTo>
                <a:close/>
                <a:moveTo>
                  <a:pt x="1411" y="199"/>
                </a:moveTo>
                <a:lnTo>
                  <a:pt x="1363" y="199"/>
                </a:lnTo>
                <a:lnTo>
                  <a:pt x="1363" y="152"/>
                </a:lnTo>
                <a:lnTo>
                  <a:pt x="1411" y="152"/>
                </a:lnTo>
                <a:lnTo>
                  <a:pt x="1411" y="199"/>
                </a:lnTo>
                <a:close/>
                <a:moveTo>
                  <a:pt x="1335" y="199"/>
                </a:moveTo>
                <a:lnTo>
                  <a:pt x="1288" y="199"/>
                </a:lnTo>
                <a:lnTo>
                  <a:pt x="1288" y="152"/>
                </a:lnTo>
                <a:lnTo>
                  <a:pt x="1335" y="152"/>
                </a:lnTo>
                <a:lnTo>
                  <a:pt x="1335" y="199"/>
                </a:lnTo>
                <a:close/>
                <a:moveTo>
                  <a:pt x="1259" y="199"/>
                </a:moveTo>
                <a:lnTo>
                  <a:pt x="1212" y="199"/>
                </a:lnTo>
                <a:lnTo>
                  <a:pt x="1212" y="152"/>
                </a:lnTo>
                <a:lnTo>
                  <a:pt x="1259" y="152"/>
                </a:lnTo>
                <a:lnTo>
                  <a:pt x="1259" y="199"/>
                </a:lnTo>
                <a:close/>
                <a:moveTo>
                  <a:pt x="1184" y="199"/>
                </a:moveTo>
                <a:lnTo>
                  <a:pt x="1136" y="199"/>
                </a:lnTo>
                <a:lnTo>
                  <a:pt x="1136" y="152"/>
                </a:lnTo>
                <a:lnTo>
                  <a:pt x="1184" y="152"/>
                </a:lnTo>
                <a:lnTo>
                  <a:pt x="1184" y="199"/>
                </a:lnTo>
                <a:close/>
                <a:moveTo>
                  <a:pt x="1108" y="199"/>
                </a:moveTo>
                <a:lnTo>
                  <a:pt x="1060" y="199"/>
                </a:lnTo>
                <a:lnTo>
                  <a:pt x="1060" y="152"/>
                </a:lnTo>
                <a:lnTo>
                  <a:pt x="1108" y="152"/>
                </a:lnTo>
                <a:lnTo>
                  <a:pt x="1108" y="199"/>
                </a:lnTo>
                <a:close/>
                <a:moveTo>
                  <a:pt x="1032" y="199"/>
                </a:moveTo>
                <a:lnTo>
                  <a:pt x="985" y="199"/>
                </a:lnTo>
                <a:lnTo>
                  <a:pt x="985" y="152"/>
                </a:lnTo>
                <a:lnTo>
                  <a:pt x="1032" y="152"/>
                </a:lnTo>
                <a:lnTo>
                  <a:pt x="1032" y="199"/>
                </a:lnTo>
                <a:close/>
                <a:moveTo>
                  <a:pt x="805" y="199"/>
                </a:moveTo>
                <a:lnTo>
                  <a:pt x="758" y="199"/>
                </a:lnTo>
                <a:lnTo>
                  <a:pt x="758" y="152"/>
                </a:lnTo>
                <a:lnTo>
                  <a:pt x="805" y="152"/>
                </a:lnTo>
                <a:lnTo>
                  <a:pt x="805" y="199"/>
                </a:lnTo>
                <a:close/>
                <a:moveTo>
                  <a:pt x="729" y="199"/>
                </a:moveTo>
                <a:lnTo>
                  <a:pt x="682" y="199"/>
                </a:lnTo>
                <a:lnTo>
                  <a:pt x="682" y="152"/>
                </a:lnTo>
                <a:lnTo>
                  <a:pt x="729" y="152"/>
                </a:lnTo>
                <a:lnTo>
                  <a:pt x="729" y="199"/>
                </a:lnTo>
                <a:close/>
                <a:moveTo>
                  <a:pt x="653" y="199"/>
                </a:moveTo>
                <a:lnTo>
                  <a:pt x="606" y="199"/>
                </a:lnTo>
                <a:lnTo>
                  <a:pt x="606" y="152"/>
                </a:lnTo>
                <a:lnTo>
                  <a:pt x="653" y="152"/>
                </a:lnTo>
                <a:lnTo>
                  <a:pt x="653" y="199"/>
                </a:lnTo>
                <a:close/>
                <a:moveTo>
                  <a:pt x="578" y="199"/>
                </a:moveTo>
                <a:lnTo>
                  <a:pt x="530" y="199"/>
                </a:lnTo>
                <a:lnTo>
                  <a:pt x="530" y="152"/>
                </a:lnTo>
                <a:lnTo>
                  <a:pt x="578" y="152"/>
                </a:lnTo>
                <a:lnTo>
                  <a:pt x="578" y="199"/>
                </a:lnTo>
                <a:close/>
                <a:moveTo>
                  <a:pt x="502" y="199"/>
                </a:moveTo>
                <a:lnTo>
                  <a:pt x="455" y="199"/>
                </a:lnTo>
                <a:lnTo>
                  <a:pt x="455" y="152"/>
                </a:lnTo>
                <a:lnTo>
                  <a:pt x="502" y="152"/>
                </a:lnTo>
                <a:lnTo>
                  <a:pt x="502" y="199"/>
                </a:lnTo>
                <a:close/>
                <a:moveTo>
                  <a:pt x="2622" y="123"/>
                </a:moveTo>
                <a:lnTo>
                  <a:pt x="2575" y="123"/>
                </a:lnTo>
                <a:lnTo>
                  <a:pt x="2575" y="76"/>
                </a:lnTo>
                <a:lnTo>
                  <a:pt x="2622" y="76"/>
                </a:lnTo>
                <a:lnTo>
                  <a:pt x="2622" y="123"/>
                </a:lnTo>
                <a:close/>
                <a:moveTo>
                  <a:pt x="1865" y="123"/>
                </a:moveTo>
                <a:lnTo>
                  <a:pt x="1818" y="123"/>
                </a:lnTo>
                <a:lnTo>
                  <a:pt x="1818" y="76"/>
                </a:lnTo>
                <a:lnTo>
                  <a:pt x="1865" y="76"/>
                </a:lnTo>
                <a:lnTo>
                  <a:pt x="1865" y="123"/>
                </a:lnTo>
                <a:close/>
                <a:moveTo>
                  <a:pt x="1789" y="123"/>
                </a:moveTo>
                <a:lnTo>
                  <a:pt x="1742" y="123"/>
                </a:lnTo>
                <a:lnTo>
                  <a:pt x="1742" y="76"/>
                </a:lnTo>
                <a:lnTo>
                  <a:pt x="1789" y="76"/>
                </a:lnTo>
                <a:lnTo>
                  <a:pt x="1789" y="123"/>
                </a:lnTo>
                <a:close/>
                <a:moveTo>
                  <a:pt x="1411" y="123"/>
                </a:moveTo>
                <a:lnTo>
                  <a:pt x="1363" y="123"/>
                </a:lnTo>
                <a:lnTo>
                  <a:pt x="1363" y="76"/>
                </a:lnTo>
                <a:lnTo>
                  <a:pt x="1411" y="76"/>
                </a:lnTo>
                <a:lnTo>
                  <a:pt x="1411" y="123"/>
                </a:lnTo>
                <a:close/>
                <a:moveTo>
                  <a:pt x="1335" y="123"/>
                </a:moveTo>
                <a:lnTo>
                  <a:pt x="1288" y="123"/>
                </a:lnTo>
                <a:lnTo>
                  <a:pt x="1288" y="76"/>
                </a:lnTo>
                <a:lnTo>
                  <a:pt x="1335" y="76"/>
                </a:lnTo>
                <a:lnTo>
                  <a:pt x="1335" y="123"/>
                </a:lnTo>
                <a:close/>
                <a:moveTo>
                  <a:pt x="1259" y="123"/>
                </a:moveTo>
                <a:lnTo>
                  <a:pt x="1212" y="123"/>
                </a:lnTo>
                <a:lnTo>
                  <a:pt x="1212" y="76"/>
                </a:lnTo>
                <a:lnTo>
                  <a:pt x="1259" y="76"/>
                </a:lnTo>
                <a:lnTo>
                  <a:pt x="1259" y="123"/>
                </a:lnTo>
                <a:close/>
                <a:moveTo>
                  <a:pt x="1184" y="123"/>
                </a:moveTo>
                <a:lnTo>
                  <a:pt x="1136" y="123"/>
                </a:lnTo>
                <a:lnTo>
                  <a:pt x="1136" y="76"/>
                </a:lnTo>
                <a:lnTo>
                  <a:pt x="1184" y="76"/>
                </a:lnTo>
                <a:lnTo>
                  <a:pt x="1184" y="123"/>
                </a:lnTo>
                <a:close/>
                <a:moveTo>
                  <a:pt x="1108" y="123"/>
                </a:moveTo>
                <a:lnTo>
                  <a:pt x="1060" y="123"/>
                </a:lnTo>
                <a:lnTo>
                  <a:pt x="1060" y="76"/>
                </a:lnTo>
                <a:lnTo>
                  <a:pt x="1108" y="76"/>
                </a:lnTo>
                <a:lnTo>
                  <a:pt x="1108" y="123"/>
                </a:lnTo>
                <a:close/>
                <a:moveTo>
                  <a:pt x="1032" y="123"/>
                </a:moveTo>
                <a:lnTo>
                  <a:pt x="985" y="123"/>
                </a:lnTo>
                <a:lnTo>
                  <a:pt x="985" y="76"/>
                </a:lnTo>
                <a:lnTo>
                  <a:pt x="1032" y="76"/>
                </a:lnTo>
                <a:lnTo>
                  <a:pt x="1032" y="123"/>
                </a:lnTo>
                <a:close/>
                <a:moveTo>
                  <a:pt x="881" y="123"/>
                </a:moveTo>
                <a:lnTo>
                  <a:pt x="833" y="123"/>
                </a:lnTo>
                <a:lnTo>
                  <a:pt x="833" y="76"/>
                </a:lnTo>
                <a:lnTo>
                  <a:pt x="881" y="76"/>
                </a:lnTo>
                <a:lnTo>
                  <a:pt x="881" y="123"/>
                </a:lnTo>
                <a:close/>
                <a:moveTo>
                  <a:pt x="805" y="123"/>
                </a:moveTo>
                <a:lnTo>
                  <a:pt x="758" y="123"/>
                </a:lnTo>
                <a:lnTo>
                  <a:pt x="758" y="76"/>
                </a:lnTo>
                <a:lnTo>
                  <a:pt x="805" y="76"/>
                </a:lnTo>
                <a:lnTo>
                  <a:pt x="805" y="123"/>
                </a:lnTo>
                <a:close/>
                <a:moveTo>
                  <a:pt x="729" y="123"/>
                </a:moveTo>
                <a:lnTo>
                  <a:pt x="682" y="123"/>
                </a:lnTo>
                <a:lnTo>
                  <a:pt x="682" y="76"/>
                </a:lnTo>
                <a:lnTo>
                  <a:pt x="729" y="76"/>
                </a:lnTo>
                <a:lnTo>
                  <a:pt x="729" y="123"/>
                </a:lnTo>
                <a:close/>
                <a:moveTo>
                  <a:pt x="578" y="123"/>
                </a:moveTo>
                <a:lnTo>
                  <a:pt x="530" y="123"/>
                </a:lnTo>
                <a:lnTo>
                  <a:pt x="530" y="76"/>
                </a:lnTo>
                <a:lnTo>
                  <a:pt x="578" y="76"/>
                </a:lnTo>
                <a:lnTo>
                  <a:pt x="578" y="123"/>
                </a:lnTo>
                <a:close/>
                <a:moveTo>
                  <a:pt x="2547" y="48"/>
                </a:moveTo>
                <a:lnTo>
                  <a:pt x="2499" y="48"/>
                </a:lnTo>
                <a:lnTo>
                  <a:pt x="2499" y="0"/>
                </a:lnTo>
                <a:lnTo>
                  <a:pt x="2547" y="0"/>
                </a:lnTo>
                <a:lnTo>
                  <a:pt x="2547" y="48"/>
                </a:lnTo>
                <a:close/>
                <a:moveTo>
                  <a:pt x="2244" y="48"/>
                </a:moveTo>
                <a:lnTo>
                  <a:pt x="2196" y="48"/>
                </a:lnTo>
                <a:lnTo>
                  <a:pt x="2196" y="0"/>
                </a:lnTo>
                <a:lnTo>
                  <a:pt x="2244" y="0"/>
                </a:lnTo>
                <a:lnTo>
                  <a:pt x="2244" y="48"/>
                </a:lnTo>
                <a:close/>
                <a:moveTo>
                  <a:pt x="2168" y="48"/>
                </a:moveTo>
                <a:lnTo>
                  <a:pt x="2121" y="48"/>
                </a:lnTo>
                <a:lnTo>
                  <a:pt x="2121" y="0"/>
                </a:lnTo>
                <a:lnTo>
                  <a:pt x="2168" y="0"/>
                </a:lnTo>
                <a:lnTo>
                  <a:pt x="2168" y="48"/>
                </a:lnTo>
                <a:close/>
                <a:moveTo>
                  <a:pt x="1335" y="48"/>
                </a:moveTo>
                <a:lnTo>
                  <a:pt x="1288" y="48"/>
                </a:lnTo>
                <a:lnTo>
                  <a:pt x="1288" y="0"/>
                </a:lnTo>
                <a:lnTo>
                  <a:pt x="1335" y="0"/>
                </a:lnTo>
                <a:lnTo>
                  <a:pt x="1335" y="48"/>
                </a:lnTo>
                <a:close/>
                <a:moveTo>
                  <a:pt x="1259" y="48"/>
                </a:moveTo>
                <a:lnTo>
                  <a:pt x="1212" y="48"/>
                </a:lnTo>
                <a:lnTo>
                  <a:pt x="1212" y="0"/>
                </a:lnTo>
                <a:lnTo>
                  <a:pt x="1259" y="0"/>
                </a:lnTo>
                <a:lnTo>
                  <a:pt x="1259" y="48"/>
                </a:lnTo>
                <a:close/>
                <a:moveTo>
                  <a:pt x="1184" y="48"/>
                </a:moveTo>
                <a:lnTo>
                  <a:pt x="1136" y="48"/>
                </a:lnTo>
                <a:lnTo>
                  <a:pt x="1136" y="0"/>
                </a:lnTo>
                <a:lnTo>
                  <a:pt x="1184" y="0"/>
                </a:lnTo>
                <a:lnTo>
                  <a:pt x="1184" y="48"/>
                </a:lnTo>
                <a:close/>
                <a:moveTo>
                  <a:pt x="1032" y="48"/>
                </a:moveTo>
                <a:lnTo>
                  <a:pt x="985" y="48"/>
                </a:lnTo>
                <a:lnTo>
                  <a:pt x="985" y="0"/>
                </a:lnTo>
                <a:lnTo>
                  <a:pt x="1032" y="0"/>
                </a:lnTo>
                <a:lnTo>
                  <a:pt x="1032" y="48"/>
                </a:lnTo>
                <a:close/>
                <a:moveTo>
                  <a:pt x="956" y="48"/>
                </a:moveTo>
                <a:lnTo>
                  <a:pt x="909" y="48"/>
                </a:lnTo>
                <a:lnTo>
                  <a:pt x="909" y="0"/>
                </a:lnTo>
                <a:lnTo>
                  <a:pt x="956" y="0"/>
                </a:lnTo>
                <a:lnTo>
                  <a:pt x="956" y="48"/>
                </a:lnTo>
                <a:close/>
                <a:moveTo>
                  <a:pt x="881" y="48"/>
                </a:moveTo>
                <a:lnTo>
                  <a:pt x="833" y="48"/>
                </a:lnTo>
                <a:lnTo>
                  <a:pt x="833" y="0"/>
                </a:lnTo>
                <a:lnTo>
                  <a:pt x="881" y="0"/>
                </a:lnTo>
                <a:lnTo>
                  <a:pt x="881" y="48"/>
                </a:lnTo>
                <a:close/>
                <a:moveTo>
                  <a:pt x="805" y="48"/>
                </a:moveTo>
                <a:lnTo>
                  <a:pt x="758" y="48"/>
                </a:lnTo>
                <a:lnTo>
                  <a:pt x="758" y="0"/>
                </a:lnTo>
                <a:lnTo>
                  <a:pt x="805" y="0"/>
                </a:lnTo>
                <a:lnTo>
                  <a:pt x="805" y="48"/>
                </a:lnTo>
                <a:close/>
              </a:path>
            </a:pathLst>
          </a:custGeom>
          <a:solidFill>
            <a:schemeClr val="accent2">
              <a:alpha val="21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05" y="3213100"/>
            <a:ext cx="12188190" cy="36449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ïṧḷíḓê"/>
          <p:cNvSpPr/>
          <p:nvPr/>
        </p:nvSpPr>
        <p:spPr>
          <a:xfrm flipH="1">
            <a:off x="719455" y="3929380"/>
            <a:ext cx="10904220" cy="447040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30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融  合</a:t>
            </a:r>
            <a:endParaRPr lang="zh-CN" altLang="en-US" sz="30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6" name="ïṧḷíḓê"/>
          <p:cNvSpPr/>
          <p:nvPr/>
        </p:nvSpPr>
        <p:spPr>
          <a:xfrm flipH="1">
            <a:off x="-427990" y="2663825"/>
            <a:ext cx="13052425" cy="447040"/>
          </a:xfrm>
          <a:prstGeom prst="rect">
            <a:avLst/>
          </a:prstGeom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1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艺术   科技   经济</a:t>
            </a:r>
            <a:endParaRPr lang="zh-CN" altLang="en-US" sz="1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  <a:p>
            <a:pPr algn="ctr">
              <a:lnSpc>
                <a:spcPct val="150000"/>
              </a:lnSpc>
            </a:pPr>
            <a:endParaRPr lang="zh-CN" altLang="en-US" sz="120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" name="组合 26"/>
          <p:cNvGrpSpPr/>
          <p:nvPr/>
        </p:nvGrpSpPr>
        <p:grpSpPr>
          <a:xfrm>
            <a:off x="5222875" y="1202055"/>
            <a:ext cx="1850390" cy="1870075"/>
            <a:chOff x="8303" y="1352"/>
            <a:chExt cx="2869" cy="2869"/>
          </a:xfrm>
        </p:grpSpPr>
        <p:grpSp>
          <p:nvGrpSpPr>
            <p:cNvPr id="7" name="组合 6"/>
            <p:cNvGrpSpPr/>
            <p:nvPr/>
          </p:nvGrpSpPr>
          <p:grpSpPr>
            <a:xfrm>
              <a:off x="8303" y="1352"/>
              <a:ext cx="2869" cy="2869"/>
              <a:chOff x="7931" y="347"/>
              <a:chExt cx="3338" cy="3338"/>
            </a:xfrm>
            <a:effectLst>
              <a:outerShdw blurRad="203200" dist="114300" dir="9000000" sx="102000" sy="102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6" name="椭圆 5"/>
              <p:cNvSpPr/>
              <p:nvPr/>
            </p:nvSpPr>
            <p:spPr>
              <a:xfrm>
                <a:off x="7931" y="347"/>
                <a:ext cx="3338" cy="333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4" name="椭圆 3"/>
              <p:cNvSpPr/>
              <p:nvPr/>
            </p:nvSpPr>
            <p:spPr>
              <a:xfrm>
                <a:off x="8139" y="556"/>
                <a:ext cx="2903" cy="2904"/>
              </a:xfrm>
              <a:prstGeom prst="ellipse">
                <a:avLst/>
              </a:prstGeom>
              <a:solidFill>
                <a:srgbClr val="1552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8877" y="1972"/>
              <a:ext cx="1797" cy="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专 业</a:t>
              </a:r>
              <a:endParaRPr lang="zh-CN" altLang="en-US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8895" y="2787"/>
              <a:ext cx="172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9" name="文本框 18"/>
            <p:cNvSpPr txBox="1"/>
            <p:nvPr/>
          </p:nvSpPr>
          <p:spPr>
            <a:xfrm>
              <a:off x="8838" y="2787"/>
              <a:ext cx="2264" cy="6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大学立场</a:t>
              </a:r>
              <a:endPara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617210" y="37465"/>
            <a:ext cx="1076960" cy="1178560"/>
            <a:chOff x="8864" y="247"/>
            <a:chExt cx="1696" cy="1856"/>
          </a:xfrm>
        </p:grpSpPr>
        <p:sp>
          <p:nvSpPr>
            <p:cNvPr id="26" name="菱形 25"/>
            <p:cNvSpPr/>
            <p:nvPr/>
          </p:nvSpPr>
          <p:spPr>
            <a:xfrm>
              <a:off x="8864" y="247"/>
              <a:ext cx="1696" cy="1856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133" y="667"/>
              <a:ext cx="1224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变 量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 ①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23710" y="54610"/>
            <a:ext cx="2397125" cy="1694815"/>
            <a:chOff x="12007" y="317"/>
            <a:chExt cx="3775" cy="2669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12147" y="978"/>
              <a:ext cx="1976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12147" y="1811"/>
              <a:ext cx="1962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36" name="组合 35"/>
            <p:cNvGrpSpPr/>
            <p:nvPr/>
          </p:nvGrpSpPr>
          <p:grpSpPr>
            <a:xfrm>
              <a:off x="12007" y="317"/>
              <a:ext cx="3775" cy="2669"/>
              <a:chOff x="12007" y="317"/>
              <a:chExt cx="3775" cy="2669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12007" y="317"/>
                <a:ext cx="3772" cy="1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0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培 养 资 源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r>
                  <a:rPr lang="zh-CN" altLang="en-US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  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12007" y="1135"/>
                <a:ext cx="3772" cy="1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0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培 养 定 位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r>
                  <a:rPr lang="zh-CN" altLang="en-US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  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2010" y="1922"/>
                <a:ext cx="3772" cy="1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0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培 养 方 案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r>
                  <a:rPr lang="zh-CN" altLang="en-US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  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572135" y="5151120"/>
            <a:ext cx="2404110" cy="1694815"/>
            <a:chOff x="12009" y="317"/>
            <a:chExt cx="3786" cy="2669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12153" y="978"/>
              <a:ext cx="1929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12126" y="1811"/>
              <a:ext cx="1984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41" name="组合 40"/>
            <p:cNvGrpSpPr/>
            <p:nvPr/>
          </p:nvGrpSpPr>
          <p:grpSpPr>
            <a:xfrm>
              <a:off x="12009" y="317"/>
              <a:ext cx="3786" cy="2669"/>
              <a:chOff x="12009" y="317"/>
              <a:chExt cx="3786" cy="2669"/>
            </a:xfrm>
          </p:grpSpPr>
          <p:sp>
            <p:nvSpPr>
              <p:cNvPr id="42" name="文本框 41"/>
              <p:cNvSpPr txBox="1"/>
              <p:nvPr/>
            </p:nvSpPr>
            <p:spPr>
              <a:xfrm>
                <a:off x="12023" y="317"/>
                <a:ext cx="3772" cy="1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0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已 有 分 工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r>
                  <a:rPr lang="zh-CN" altLang="en-US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  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12023" y="1135"/>
                <a:ext cx="3772" cy="1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0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未 知 分 工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r>
                  <a:rPr lang="zh-CN" altLang="en-US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  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12009" y="1922"/>
                <a:ext cx="3772" cy="1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0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财 富 创 造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r>
                  <a:rPr lang="zh-CN" altLang="en-US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  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2130425" y="5237480"/>
            <a:ext cx="1076960" cy="1178560"/>
            <a:chOff x="8864" y="247"/>
            <a:chExt cx="1696" cy="1856"/>
          </a:xfrm>
        </p:grpSpPr>
        <p:sp>
          <p:nvSpPr>
            <p:cNvPr id="47" name="菱形 46"/>
            <p:cNvSpPr/>
            <p:nvPr/>
          </p:nvSpPr>
          <p:spPr>
            <a:xfrm>
              <a:off x="8864" y="247"/>
              <a:ext cx="1696" cy="1856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9133" y="667"/>
              <a:ext cx="1224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变 量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 ②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987790" y="5275580"/>
            <a:ext cx="1076960" cy="1178560"/>
            <a:chOff x="8864" y="247"/>
            <a:chExt cx="1696" cy="1856"/>
          </a:xfrm>
        </p:grpSpPr>
        <p:sp>
          <p:nvSpPr>
            <p:cNvPr id="50" name="菱形 49"/>
            <p:cNvSpPr/>
            <p:nvPr/>
          </p:nvSpPr>
          <p:spPr>
            <a:xfrm>
              <a:off x="8864" y="247"/>
              <a:ext cx="1696" cy="1856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9133" y="667"/>
              <a:ext cx="1224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变 量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  <a:p>
              <a:r>
                <a:rPr lang="zh-CN" altLang="en-US" sz="20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  ③</a:t>
              </a:r>
              <a:endParaRPr lang="zh-CN" altLang="en-US" sz="20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0100945" y="5151120"/>
            <a:ext cx="1966595" cy="1694815"/>
            <a:chOff x="11953" y="317"/>
            <a:chExt cx="3097" cy="2669"/>
          </a:xfrm>
        </p:grpSpPr>
        <p:cxnSp>
          <p:nvCxnSpPr>
            <p:cNvPr id="53" name="直接连接符 52"/>
            <p:cNvCxnSpPr/>
            <p:nvPr/>
          </p:nvCxnSpPr>
          <p:spPr>
            <a:xfrm>
              <a:off x="12107" y="978"/>
              <a:ext cx="1970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12107" y="1811"/>
              <a:ext cx="2025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55" name="组合 54"/>
            <p:cNvGrpSpPr/>
            <p:nvPr/>
          </p:nvGrpSpPr>
          <p:grpSpPr>
            <a:xfrm>
              <a:off x="11953" y="317"/>
              <a:ext cx="3097" cy="2669"/>
              <a:chOff x="11953" y="317"/>
              <a:chExt cx="3097" cy="2669"/>
            </a:xfrm>
          </p:grpSpPr>
          <p:sp>
            <p:nvSpPr>
              <p:cNvPr id="56" name="文本框 55"/>
              <p:cNvSpPr txBox="1"/>
              <p:nvPr/>
            </p:nvSpPr>
            <p:spPr>
              <a:xfrm>
                <a:off x="11959" y="317"/>
                <a:ext cx="3091" cy="1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0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职 业 选 择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r>
                  <a:rPr lang="zh-CN" altLang="en-US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  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11959" y="1135"/>
                <a:ext cx="3091" cy="1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0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人 生 规 划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r>
                  <a:rPr lang="zh-CN" altLang="en-US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  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11953" y="1922"/>
                <a:ext cx="3097" cy="10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zh-CN" altLang="en-US" sz="20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自 我 发 现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r>
                  <a:rPr lang="zh-CN" altLang="en-US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  </a:t>
                </a:r>
                <a:endParaRPr lang="zh-CN" altLang="en-US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3421380" y="2342515"/>
            <a:ext cx="2159000" cy="1143000"/>
            <a:chOff x="5844" y="3831"/>
            <a:chExt cx="3400" cy="1800"/>
          </a:xfrm>
        </p:grpSpPr>
        <p:cxnSp>
          <p:nvCxnSpPr>
            <p:cNvPr id="59" name="直接箭头连接符 58"/>
            <p:cNvCxnSpPr/>
            <p:nvPr/>
          </p:nvCxnSpPr>
          <p:spPr>
            <a:xfrm flipV="1">
              <a:off x="6680" y="4222"/>
              <a:ext cx="1623" cy="140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直接箭头连接符 59"/>
            <p:cNvCxnSpPr/>
            <p:nvPr/>
          </p:nvCxnSpPr>
          <p:spPr>
            <a:xfrm flipH="1">
              <a:off x="6425" y="4059"/>
              <a:ext cx="1700" cy="146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文本框 61"/>
            <p:cNvSpPr txBox="1"/>
            <p:nvPr/>
          </p:nvSpPr>
          <p:spPr>
            <a:xfrm rot="19200000">
              <a:off x="6581" y="4906"/>
              <a:ext cx="266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  <a:cs typeface="Microsoft YaHei Bold" panose="020B0502040204020203" charset="-122"/>
                </a:rPr>
                <a:t>创新要求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  <a:cs typeface="Microsoft YaHei Bold" panose="020B0502040204020203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 rot="19200000">
              <a:off x="5844" y="3831"/>
              <a:ext cx="266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  <a:cs typeface="Microsoft YaHei Bold" panose="020B0502040204020203" charset="-122"/>
                </a:rPr>
                <a:t>生存空间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  <a:cs typeface="Microsoft YaHei Bold" panose="020B0502040204020203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 rot="4980000">
            <a:off x="6807499" y="2548108"/>
            <a:ext cx="2210435" cy="1137920"/>
            <a:chOff x="5844" y="3831"/>
            <a:chExt cx="3481" cy="1792"/>
          </a:xfrm>
        </p:grpSpPr>
        <p:cxnSp>
          <p:nvCxnSpPr>
            <p:cNvPr id="66" name="直接箭头连接符 65"/>
            <p:cNvCxnSpPr/>
            <p:nvPr/>
          </p:nvCxnSpPr>
          <p:spPr>
            <a:xfrm flipV="1">
              <a:off x="6680" y="4222"/>
              <a:ext cx="1623" cy="140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直接箭头连接符 66"/>
            <p:cNvCxnSpPr/>
            <p:nvPr/>
          </p:nvCxnSpPr>
          <p:spPr>
            <a:xfrm flipH="1">
              <a:off x="6425" y="4059"/>
              <a:ext cx="1700" cy="146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文本框 67"/>
            <p:cNvSpPr txBox="1"/>
            <p:nvPr/>
          </p:nvSpPr>
          <p:spPr>
            <a:xfrm rot="19200000">
              <a:off x="6662" y="4746"/>
              <a:ext cx="266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  <a:cs typeface="Microsoft YaHei Bold" panose="020B0502040204020203" charset="-122"/>
                </a:rPr>
                <a:t>生存条件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  <a:cs typeface="Microsoft YaHei Bold" panose="020B0502040204020203" charset="-122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 rot="19200000">
              <a:off x="5844" y="3831"/>
              <a:ext cx="266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  <a:cs typeface="Microsoft YaHei Bold" panose="020B0502040204020203" charset="-122"/>
                </a:rPr>
                <a:t>教育服务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  <a:cs typeface="Microsoft YaHei Bold" panose="020B0502040204020203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 rot="2400000">
            <a:off x="5116783" y="4759910"/>
            <a:ext cx="2241550" cy="1137920"/>
            <a:chOff x="5844" y="3831"/>
            <a:chExt cx="3530" cy="1792"/>
          </a:xfrm>
        </p:grpSpPr>
        <p:cxnSp>
          <p:nvCxnSpPr>
            <p:cNvPr id="71" name="直接箭头连接符 70"/>
            <p:cNvCxnSpPr/>
            <p:nvPr/>
          </p:nvCxnSpPr>
          <p:spPr>
            <a:xfrm flipV="1">
              <a:off x="6680" y="4222"/>
              <a:ext cx="1623" cy="140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直接箭头连接符 71"/>
            <p:cNvCxnSpPr/>
            <p:nvPr/>
          </p:nvCxnSpPr>
          <p:spPr>
            <a:xfrm flipH="1">
              <a:off x="6425" y="4059"/>
              <a:ext cx="1700" cy="146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文本框 72"/>
            <p:cNvSpPr txBox="1"/>
            <p:nvPr/>
          </p:nvSpPr>
          <p:spPr>
            <a:xfrm rot="19200000">
              <a:off x="6711" y="4802"/>
              <a:ext cx="266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  <a:cs typeface="Microsoft YaHei Bold" panose="020B0502040204020203" charset="-122"/>
                </a:rPr>
                <a:t>能力需求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  <a:cs typeface="Microsoft YaHei Bold" panose="020B0502040204020203" charset="-122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 rot="19200000">
              <a:off x="5844" y="3831"/>
              <a:ext cx="266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400" b="1">
                  <a:latin typeface="微软雅黑" panose="020B0503020204020204" charset="-122"/>
                  <a:ea typeface="微软雅黑" panose="020B0503020204020204" charset="-122"/>
                  <a:cs typeface="Microsoft YaHei Bold" panose="020B0502040204020203" charset="-122"/>
                </a:rPr>
                <a:t>价值实现</a:t>
              </a:r>
              <a:endParaRPr lang="zh-CN" altLang="en-US" sz="2400" b="1">
                <a:latin typeface="微软雅黑" panose="020B0503020204020204" charset="-122"/>
                <a:ea typeface="微软雅黑" panose="020B0503020204020204" charset="-122"/>
                <a:cs typeface="Microsoft YaHei Bold" panose="020B0502040204020203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009265" y="3942080"/>
            <a:ext cx="1850390" cy="1870075"/>
            <a:chOff x="8303" y="1352"/>
            <a:chExt cx="2869" cy="2869"/>
          </a:xfrm>
        </p:grpSpPr>
        <p:grpSp>
          <p:nvGrpSpPr>
            <p:cNvPr id="76" name="组合 75"/>
            <p:cNvGrpSpPr/>
            <p:nvPr/>
          </p:nvGrpSpPr>
          <p:grpSpPr>
            <a:xfrm>
              <a:off x="8303" y="1352"/>
              <a:ext cx="2869" cy="2869"/>
              <a:chOff x="7931" y="347"/>
              <a:chExt cx="3338" cy="3338"/>
            </a:xfrm>
            <a:effectLst>
              <a:outerShdw blurRad="203200" dist="114300" dir="9000000" sx="102000" sy="102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77" name="椭圆 76"/>
              <p:cNvSpPr/>
              <p:nvPr/>
            </p:nvSpPr>
            <p:spPr>
              <a:xfrm>
                <a:off x="7931" y="347"/>
                <a:ext cx="3338" cy="333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8095" y="511"/>
                <a:ext cx="2987" cy="2988"/>
              </a:xfrm>
              <a:prstGeom prst="ellipse">
                <a:avLst/>
              </a:prstGeom>
              <a:solidFill>
                <a:srgbClr val="1552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79" name="文本框 78"/>
            <p:cNvSpPr txBox="1"/>
            <p:nvPr/>
          </p:nvSpPr>
          <p:spPr>
            <a:xfrm>
              <a:off x="8877" y="1972"/>
              <a:ext cx="1797" cy="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产 业</a:t>
              </a:r>
              <a:endParaRPr lang="zh-CN" altLang="en-US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cxnSp>
          <p:nvCxnSpPr>
            <p:cNvPr id="80" name="直接连接符 79"/>
            <p:cNvCxnSpPr/>
            <p:nvPr/>
          </p:nvCxnSpPr>
          <p:spPr>
            <a:xfrm>
              <a:off x="8895" y="2787"/>
              <a:ext cx="172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81" name="文本框 80"/>
            <p:cNvSpPr txBox="1"/>
            <p:nvPr/>
          </p:nvSpPr>
          <p:spPr>
            <a:xfrm>
              <a:off x="8838" y="2787"/>
              <a:ext cx="2264" cy="6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社会立场</a:t>
              </a:r>
              <a:endPara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7510780" y="3917315"/>
            <a:ext cx="1850390" cy="1870075"/>
            <a:chOff x="8303" y="1352"/>
            <a:chExt cx="2869" cy="2869"/>
          </a:xfrm>
        </p:grpSpPr>
        <p:grpSp>
          <p:nvGrpSpPr>
            <p:cNvPr id="83" name="组合 82"/>
            <p:cNvGrpSpPr/>
            <p:nvPr/>
          </p:nvGrpSpPr>
          <p:grpSpPr>
            <a:xfrm>
              <a:off x="8303" y="1352"/>
              <a:ext cx="2869" cy="2869"/>
              <a:chOff x="7931" y="347"/>
              <a:chExt cx="3338" cy="3338"/>
            </a:xfrm>
            <a:effectLst>
              <a:outerShdw blurRad="203200" dist="114300" dir="9000000" sx="102000" sy="102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84" name="椭圆 83"/>
              <p:cNvSpPr/>
              <p:nvPr/>
            </p:nvSpPr>
            <p:spPr>
              <a:xfrm>
                <a:off x="7931" y="347"/>
                <a:ext cx="3338" cy="333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8128" y="544"/>
                <a:ext cx="2907" cy="2908"/>
              </a:xfrm>
              <a:prstGeom prst="ellipse">
                <a:avLst/>
              </a:prstGeom>
              <a:solidFill>
                <a:srgbClr val="1552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86" name="文本框 85"/>
            <p:cNvSpPr txBox="1"/>
            <p:nvPr/>
          </p:nvSpPr>
          <p:spPr>
            <a:xfrm>
              <a:off x="8877" y="1972"/>
              <a:ext cx="1797" cy="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32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学 业</a:t>
              </a:r>
              <a:endParaRPr lang="zh-CN" altLang="en-US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  <p:cxnSp>
          <p:nvCxnSpPr>
            <p:cNvPr id="87" name="直接连接符 86"/>
            <p:cNvCxnSpPr/>
            <p:nvPr/>
          </p:nvCxnSpPr>
          <p:spPr>
            <a:xfrm>
              <a:off x="8895" y="2787"/>
              <a:ext cx="172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88" name="文本框 87"/>
            <p:cNvSpPr txBox="1"/>
            <p:nvPr/>
          </p:nvSpPr>
          <p:spPr>
            <a:xfrm>
              <a:off x="8838" y="2787"/>
              <a:ext cx="2264" cy="6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0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学生立场</a:t>
              </a:r>
              <a:endParaRPr lang="zh-CN" altLang="en-US" sz="20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/>
          <p:nvPr/>
        </p:nvSpPr>
        <p:spPr>
          <a:xfrm>
            <a:off x="4435702" y="-467810"/>
            <a:ext cx="8251598" cy="7793620"/>
          </a:xfrm>
          <a:custGeom>
            <a:avLst/>
            <a:gdLst>
              <a:gd name="connsiteX0" fmla="*/ 3567743 w 7260998"/>
              <a:gd name="connsiteY0" fmla="*/ 0 h 6858000"/>
              <a:gd name="connsiteX1" fmla="*/ 7260998 w 7260998"/>
              <a:gd name="connsiteY1" fmla="*/ 0 h 6858000"/>
              <a:gd name="connsiteX2" fmla="*/ 7260998 w 7260998"/>
              <a:gd name="connsiteY2" fmla="*/ 6858000 h 6858000"/>
              <a:gd name="connsiteX3" fmla="*/ 1630845 w 7260998"/>
              <a:gd name="connsiteY3" fmla="*/ 6858000 h 6858000"/>
              <a:gd name="connsiteX4" fmla="*/ 1628271 w 7260998"/>
              <a:gd name="connsiteY4" fmla="*/ 6857218 h 6858000"/>
              <a:gd name="connsiteX5" fmla="*/ 1507898 w 7260998"/>
              <a:gd name="connsiteY5" fmla="*/ 6819900 h 6858000"/>
              <a:gd name="connsiteX6" fmla="*/ 21998 w 7260998"/>
              <a:gd name="connsiteY6" fmla="*/ 4737100 h 6858000"/>
              <a:gd name="connsiteX7" fmla="*/ 834798 w 7260998"/>
              <a:gd name="connsiteY7" fmla="*/ 2070100 h 6858000"/>
              <a:gd name="connsiteX8" fmla="*/ 3427175 w 7260998"/>
              <a:gd name="connsiteY8" fmla="*/ 5847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60998" h="6858000">
                <a:moveTo>
                  <a:pt x="3567743" y="0"/>
                </a:moveTo>
                <a:lnTo>
                  <a:pt x="7260998" y="0"/>
                </a:lnTo>
                <a:lnTo>
                  <a:pt x="7260998" y="6858000"/>
                </a:lnTo>
                <a:lnTo>
                  <a:pt x="1630845" y="6858000"/>
                </a:lnTo>
                <a:lnTo>
                  <a:pt x="1628271" y="6857218"/>
                </a:lnTo>
                <a:cubicBezTo>
                  <a:pt x="1585909" y="6844209"/>
                  <a:pt x="1545734" y="6831740"/>
                  <a:pt x="1507898" y="6819900"/>
                </a:cubicBezTo>
                <a:cubicBezTo>
                  <a:pt x="297165" y="6441017"/>
                  <a:pt x="134181" y="5528733"/>
                  <a:pt x="21998" y="4737100"/>
                </a:cubicBezTo>
                <a:cubicBezTo>
                  <a:pt x="-90185" y="3945467"/>
                  <a:pt x="233665" y="2863850"/>
                  <a:pt x="834798" y="2070100"/>
                </a:cubicBezTo>
                <a:cubicBezTo>
                  <a:pt x="1398361" y="1325960"/>
                  <a:pt x="2417709" y="503684"/>
                  <a:pt x="3427175" y="5847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9" name="任意多边形: 形状 8"/>
          <p:cNvSpPr/>
          <p:nvPr/>
        </p:nvSpPr>
        <p:spPr>
          <a:xfrm>
            <a:off x="4931002" y="0"/>
            <a:ext cx="7260998" cy="6858000"/>
          </a:xfrm>
          <a:custGeom>
            <a:avLst/>
            <a:gdLst>
              <a:gd name="connsiteX0" fmla="*/ 3567743 w 7260998"/>
              <a:gd name="connsiteY0" fmla="*/ 0 h 6858000"/>
              <a:gd name="connsiteX1" fmla="*/ 7260998 w 7260998"/>
              <a:gd name="connsiteY1" fmla="*/ 0 h 6858000"/>
              <a:gd name="connsiteX2" fmla="*/ 7260998 w 7260998"/>
              <a:gd name="connsiteY2" fmla="*/ 6858000 h 6858000"/>
              <a:gd name="connsiteX3" fmla="*/ 1630845 w 7260998"/>
              <a:gd name="connsiteY3" fmla="*/ 6858000 h 6858000"/>
              <a:gd name="connsiteX4" fmla="*/ 1628271 w 7260998"/>
              <a:gd name="connsiteY4" fmla="*/ 6857218 h 6858000"/>
              <a:gd name="connsiteX5" fmla="*/ 1507898 w 7260998"/>
              <a:gd name="connsiteY5" fmla="*/ 6819900 h 6858000"/>
              <a:gd name="connsiteX6" fmla="*/ 21998 w 7260998"/>
              <a:gd name="connsiteY6" fmla="*/ 4737100 h 6858000"/>
              <a:gd name="connsiteX7" fmla="*/ 834798 w 7260998"/>
              <a:gd name="connsiteY7" fmla="*/ 2070100 h 6858000"/>
              <a:gd name="connsiteX8" fmla="*/ 3427175 w 7260998"/>
              <a:gd name="connsiteY8" fmla="*/ 5847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60998" h="6858000">
                <a:moveTo>
                  <a:pt x="3567743" y="0"/>
                </a:moveTo>
                <a:lnTo>
                  <a:pt x="7260998" y="0"/>
                </a:lnTo>
                <a:lnTo>
                  <a:pt x="7260998" y="6858000"/>
                </a:lnTo>
                <a:lnTo>
                  <a:pt x="1630845" y="6858000"/>
                </a:lnTo>
                <a:lnTo>
                  <a:pt x="1628271" y="6857218"/>
                </a:lnTo>
                <a:cubicBezTo>
                  <a:pt x="1585909" y="6844209"/>
                  <a:pt x="1545734" y="6831740"/>
                  <a:pt x="1507898" y="6819900"/>
                </a:cubicBezTo>
                <a:cubicBezTo>
                  <a:pt x="297165" y="6441017"/>
                  <a:pt x="134181" y="5528733"/>
                  <a:pt x="21998" y="4737100"/>
                </a:cubicBezTo>
                <a:cubicBezTo>
                  <a:pt x="-90185" y="3945467"/>
                  <a:pt x="233665" y="2863850"/>
                  <a:pt x="834798" y="2070100"/>
                </a:cubicBezTo>
                <a:cubicBezTo>
                  <a:pt x="1398361" y="1325960"/>
                  <a:pt x="2417709" y="503684"/>
                  <a:pt x="3427175" y="58479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636496" y="651510"/>
            <a:ext cx="4442474" cy="5734063"/>
            <a:chOff x="7910846" y="1975865"/>
            <a:chExt cx="1486876" cy="2508782"/>
          </a:xfrm>
        </p:grpSpPr>
        <p:grpSp>
          <p:nvGrpSpPr>
            <p:cNvPr id="19" name="组合 18"/>
            <p:cNvGrpSpPr/>
            <p:nvPr/>
          </p:nvGrpSpPr>
          <p:grpSpPr>
            <a:xfrm>
              <a:off x="7910846" y="1975865"/>
              <a:ext cx="1486876" cy="2508782"/>
              <a:chOff x="7910846" y="1975865"/>
              <a:chExt cx="1486876" cy="2508782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7981950" y="1975865"/>
                <a:ext cx="1415772" cy="871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en-US" sz="72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思源黑体旧字形 ExtraLight" panose="020B0200000000000000" pitchFamily="34" charset="-128"/>
                  </a:rPr>
                  <a:t>新理念</a:t>
                </a:r>
                <a:endParaRPr lang="zh-CN" altLang="en-US" sz="7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endParaRP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 flipH="1">
                <a:off x="7910846" y="2046711"/>
                <a:ext cx="4243" cy="453135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 flipH="1">
                <a:off x="7910846" y="2718496"/>
                <a:ext cx="4243" cy="453135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 flipH="1">
                <a:off x="7910846" y="3386951"/>
                <a:ext cx="4243" cy="453135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 flipH="1">
                <a:off x="7910846" y="4031512"/>
                <a:ext cx="4243" cy="453135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文本框 21"/>
            <p:cNvSpPr txBox="1"/>
            <p:nvPr/>
          </p:nvSpPr>
          <p:spPr>
            <a:xfrm>
              <a:off x="7981950" y="2650058"/>
              <a:ext cx="1415772" cy="871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7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rPr>
                <a:t>新体系</a:t>
              </a:r>
              <a:endParaRPr lang="zh-CN" altLang="en-US" sz="7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7981950" y="3306745"/>
              <a:ext cx="1415772" cy="1177153"/>
              <a:chOff x="7981950" y="1853343"/>
              <a:chExt cx="1415772" cy="1177153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7981950" y="1853343"/>
                <a:ext cx="1415772" cy="524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zh-CN" altLang="en-US" sz="72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思源黑体旧字形 ExtraLight" panose="020B0200000000000000" pitchFamily="34" charset="-128"/>
                  </a:rPr>
                  <a:t>新方法</a:t>
                </a:r>
                <a:endParaRPr lang="zh-CN" altLang="en-US" sz="7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7981950" y="2505959"/>
                <a:ext cx="1415772" cy="5245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l"/>
                <a:r>
                  <a:rPr lang="zh-CN" altLang="en-US" sz="72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思源黑体旧字形 ExtraLight" panose="020B0200000000000000" pitchFamily="34" charset="-128"/>
                  </a:rPr>
                  <a:t>新途径</a:t>
                </a:r>
                <a:endParaRPr lang="zh-CN" altLang="en-US" sz="72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思源黑体旧字形 ExtraLight" panose="020B0200000000000000" pitchFamily="34" charset="-128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-436880" y="842645"/>
            <a:ext cx="5568950" cy="49764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pPr algn="dist"/>
            <a:r>
              <a:rPr lang="zh-CN" altLang="en-US" sz="35000" b="1" dirty="0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新</a:t>
            </a:r>
            <a:endParaRPr lang="zh-CN" altLang="en-US" sz="35000" b="1" dirty="0">
              <a:solidFill>
                <a:srgbClr val="1552D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/>
          <p:cNvSpPr/>
          <p:nvPr/>
        </p:nvSpPr>
        <p:spPr>
          <a:xfrm>
            <a:off x="0" y="-143510"/>
            <a:ext cx="3322320" cy="3175635"/>
          </a:xfrm>
          <a:custGeom>
            <a:avLst/>
            <a:gdLst>
              <a:gd name="connsiteX0" fmla="*/ 0 w 4095826"/>
              <a:gd name="connsiteY0" fmla="*/ 0 h 4371334"/>
              <a:gd name="connsiteX1" fmla="*/ 3634680 w 4095826"/>
              <a:gd name="connsiteY1" fmla="*/ 0 h 4371334"/>
              <a:gd name="connsiteX2" fmla="*/ 3730047 w 4095826"/>
              <a:gd name="connsiteY2" fmla="*/ 59842 h 4371334"/>
              <a:gd name="connsiteX3" fmla="*/ 3648075 w 4095826"/>
              <a:gd name="connsiteY3" fmla="*/ 1866900 h 4371334"/>
              <a:gd name="connsiteX4" fmla="*/ 0 w 4095826"/>
              <a:gd name="connsiteY4" fmla="*/ 4333875 h 437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5826" h="4371334">
                <a:moveTo>
                  <a:pt x="0" y="0"/>
                </a:moveTo>
                <a:lnTo>
                  <a:pt x="3634680" y="0"/>
                </a:lnTo>
                <a:lnTo>
                  <a:pt x="3730047" y="59842"/>
                </a:lnTo>
                <a:cubicBezTo>
                  <a:pt x="4246178" y="432849"/>
                  <a:pt x="4213622" y="1188244"/>
                  <a:pt x="3648075" y="1866900"/>
                </a:cubicBezTo>
                <a:cubicBezTo>
                  <a:pt x="3044825" y="2590800"/>
                  <a:pt x="628650" y="4675188"/>
                  <a:pt x="0" y="433387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5" name="任意多边形: 形状 4"/>
          <p:cNvSpPr/>
          <p:nvPr/>
        </p:nvSpPr>
        <p:spPr>
          <a:xfrm>
            <a:off x="0" y="0"/>
            <a:ext cx="3149600" cy="2839720"/>
          </a:xfrm>
          <a:custGeom>
            <a:avLst/>
            <a:gdLst>
              <a:gd name="connsiteX0" fmla="*/ 0 w 4095826"/>
              <a:gd name="connsiteY0" fmla="*/ 0 h 4371334"/>
              <a:gd name="connsiteX1" fmla="*/ 3634680 w 4095826"/>
              <a:gd name="connsiteY1" fmla="*/ 0 h 4371334"/>
              <a:gd name="connsiteX2" fmla="*/ 3730047 w 4095826"/>
              <a:gd name="connsiteY2" fmla="*/ 59842 h 4371334"/>
              <a:gd name="connsiteX3" fmla="*/ 3648075 w 4095826"/>
              <a:gd name="connsiteY3" fmla="*/ 1866900 h 4371334"/>
              <a:gd name="connsiteX4" fmla="*/ 0 w 4095826"/>
              <a:gd name="connsiteY4" fmla="*/ 4333875 h 437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5826" h="4371334">
                <a:moveTo>
                  <a:pt x="0" y="0"/>
                </a:moveTo>
                <a:lnTo>
                  <a:pt x="3634680" y="0"/>
                </a:lnTo>
                <a:lnTo>
                  <a:pt x="3730047" y="59842"/>
                </a:lnTo>
                <a:cubicBezTo>
                  <a:pt x="4246178" y="432849"/>
                  <a:pt x="4213622" y="1188244"/>
                  <a:pt x="3648075" y="1866900"/>
                </a:cubicBezTo>
                <a:cubicBezTo>
                  <a:pt x="3044825" y="2590800"/>
                  <a:pt x="628650" y="4675188"/>
                  <a:pt x="0" y="4333875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730" y="261294"/>
            <a:ext cx="2468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新理念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11680" y="2552065"/>
            <a:ext cx="9054465" cy="2399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5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学科集合</a:t>
            </a:r>
            <a:endParaRPr lang="zh-CN" altLang="en-US" sz="15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下箭头 1"/>
          <p:cNvSpPr/>
          <p:nvPr/>
        </p:nvSpPr>
        <p:spPr>
          <a:xfrm>
            <a:off x="4949190" y="1148715"/>
            <a:ext cx="2315845" cy="3327400"/>
          </a:xfrm>
          <a:prstGeom prst="down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  <a:alpha val="4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5" name="副标题 2"/>
          <p:cNvSpPr txBox="1"/>
          <p:nvPr/>
        </p:nvSpPr>
        <p:spPr>
          <a:xfrm>
            <a:off x="610235" y="2308860"/>
            <a:ext cx="11020425" cy="6197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将不同学科背景的教学主题聚集在一起</a:t>
            </a:r>
            <a:endParaRPr lang="zh-CN" altLang="en-US" sz="48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402546" y="3661522"/>
            <a:ext cx="7474928" cy="619834"/>
            <a:chOff x="2358536" y="2237611"/>
            <a:chExt cx="7474928" cy="619834"/>
          </a:xfrm>
        </p:grpSpPr>
        <p:sp>
          <p:nvSpPr>
            <p:cNvPr id="4" name="副标题 2"/>
            <p:cNvSpPr txBox="1"/>
            <p:nvPr/>
          </p:nvSpPr>
          <p:spPr>
            <a:xfrm>
              <a:off x="2358536" y="2237648"/>
              <a:ext cx="1512425" cy="61979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48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碰撞</a:t>
              </a:r>
              <a:endParaRPr lang="zh-CN" altLang="en-US" sz="4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" name="副标题 2"/>
            <p:cNvSpPr txBox="1"/>
            <p:nvPr/>
          </p:nvSpPr>
          <p:spPr>
            <a:xfrm>
              <a:off x="4233056" y="2237611"/>
              <a:ext cx="1512425" cy="61979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48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质疑</a:t>
              </a:r>
              <a:endParaRPr lang="zh-CN" altLang="en-US" sz="4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副标题 2"/>
            <p:cNvSpPr txBox="1"/>
            <p:nvPr/>
          </p:nvSpPr>
          <p:spPr>
            <a:xfrm>
              <a:off x="6446519" y="2237611"/>
              <a:ext cx="1512425" cy="61979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48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互补</a:t>
              </a:r>
              <a:endParaRPr lang="zh-CN" altLang="en-US" sz="4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副标题 2"/>
            <p:cNvSpPr txBox="1"/>
            <p:nvPr/>
          </p:nvSpPr>
          <p:spPr>
            <a:xfrm>
              <a:off x="8321039" y="2237648"/>
              <a:ext cx="1512425" cy="619797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4800" b="1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协同</a:t>
              </a:r>
              <a:endParaRPr lang="zh-CN" altLang="en-US" sz="4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0" name="副标题 2"/>
          <p:cNvSpPr txBox="1"/>
          <p:nvPr/>
        </p:nvSpPr>
        <p:spPr>
          <a:xfrm>
            <a:off x="2358536" y="4807434"/>
            <a:ext cx="7474928" cy="6197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找出问题解决方案</a:t>
            </a:r>
            <a:endParaRPr lang="zh-CN" altLang="en-US" sz="48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副标题 2"/>
          <p:cNvSpPr txBox="1"/>
          <p:nvPr/>
        </p:nvSpPr>
        <p:spPr>
          <a:xfrm>
            <a:off x="2369949" y="1131814"/>
            <a:ext cx="7474928" cy="6197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48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以问题为导引</a:t>
            </a:r>
            <a:endParaRPr lang="en-US" altLang="en-US" sz="4800" b="1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副标题 2"/>
          <p:cNvSpPr txBox="1"/>
          <p:nvPr/>
        </p:nvSpPr>
        <p:spPr>
          <a:xfrm>
            <a:off x="1908810" y="2349500"/>
            <a:ext cx="8434070" cy="24580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0" b="1" dirty="0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</a:rPr>
              <a:t>学</a:t>
            </a:r>
            <a:r>
              <a:rPr lang="en-US" altLang="zh-CN" sz="12000" b="1" dirty="0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2000" b="1" dirty="0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</a:rPr>
              <a:t>科</a:t>
            </a:r>
            <a:r>
              <a:rPr lang="en-US" altLang="zh-CN" sz="12000" b="1" dirty="0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2000" b="1" dirty="0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</a:rPr>
              <a:t>集</a:t>
            </a:r>
            <a:r>
              <a:rPr lang="en-US" altLang="zh-CN" sz="12000" b="1" dirty="0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2000" b="1" dirty="0">
                <a:solidFill>
                  <a:srgbClr val="1552D1"/>
                </a:solidFill>
                <a:latin typeface="微软雅黑" panose="020B0503020204020204" charset="-122"/>
                <a:ea typeface="微软雅黑" panose="020B0503020204020204" charset="-122"/>
              </a:rPr>
              <a:t>合</a:t>
            </a:r>
            <a:endParaRPr lang="zh-CN" altLang="en-US" sz="12000" b="1" dirty="0">
              <a:solidFill>
                <a:srgbClr val="1552D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7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0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3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10" grpId="0"/>
      <p:bldP spid="10" grpId="1"/>
      <p:bldP spid="10" grpId="2"/>
      <p:bldP spid="11" grpId="0"/>
      <p:bldP spid="11" grpId="1"/>
      <p:bldP spid="11" grpId="2"/>
      <p:bldP spid="7" grpId="0"/>
      <p:bldP spid="7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5"/>
          <p:cNvSpPr/>
          <p:nvPr/>
        </p:nvSpPr>
        <p:spPr>
          <a:xfrm>
            <a:off x="0" y="-143510"/>
            <a:ext cx="3322320" cy="3175635"/>
          </a:xfrm>
          <a:custGeom>
            <a:avLst/>
            <a:gdLst>
              <a:gd name="connsiteX0" fmla="*/ 0 w 4095826"/>
              <a:gd name="connsiteY0" fmla="*/ 0 h 4371334"/>
              <a:gd name="connsiteX1" fmla="*/ 3634680 w 4095826"/>
              <a:gd name="connsiteY1" fmla="*/ 0 h 4371334"/>
              <a:gd name="connsiteX2" fmla="*/ 3730047 w 4095826"/>
              <a:gd name="connsiteY2" fmla="*/ 59842 h 4371334"/>
              <a:gd name="connsiteX3" fmla="*/ 3648075 w 4095826"/>
              <a:gd name="connsiteY3" fmla="*/ 1866900 h 4371334"/>
              <a:gd name="connsiteX4" fmla="*/ 0 w 4095826"/>
              <a:gd name="connsiteY4" fmla="*/ 4333875 h 437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5826" h="4371334">
                <a:moveTo>
                  <a:pt x="0" y="0"/>
                </a:moveTo>
                <a:lnTo>
                  <a:pt x="3634680" y="0"/>
                </a:lnTo>
                <a:lnTo>
                  <a:pt x="3730047" y="59842"/>
                </a:lnTo>
                <a:cubicBezTo>
                  <a:pt x="4246178" y="432849"/>
                  <a:pt x="4213622" y="1188244"/>
                  <a:pt x="3648075" y="1866900"/>
                </a:cubicBezTo>
                <a:cubicBezTo>
                  <a:pt x="3044825" y="2590800"/>
                  <a:pt x="628650" y="4675188"/>
                  <a:pt x="0" y="433387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4" name="任意多边形: 形状 4"/>
          <p:cNvSpPr/>
          <p:nvPr/>
        </p:nvSpPr>
        <p:spPr>
          <a:xfrm>
            <a:off x="0" y="0"/>
            <a:ext cx="3149600" cy="2839720"/>
          </a:xfrm>
          <a:custGeom>
            <a:avLst/>
            <a:gdLst>
              <a:gd name="connsiteX0" fmla="*/ 0 w 4095826"/>
              <a:gd name="connsiteY0" fmla="*/ 0 h 4371334"/>
              <a:gd name="connsiteX1" fmla="*/ 3634680 w 4095826"/>
              <a:gd name="connsiteY1" fmla="*/ 0 h 4371334"/>
              <a:gd name="connsiteX2" fmla="*/ 3730047 w 4095826"/>
              <a:gd name="connsiteY2" fmla="*/ 59842 h 4371334"/>
              <a:gd name="connsiteX3" fmla="*/ 3648075 w 4095826"/>
              <a:gd name="connsiteY3" fmla="*/ 1866900 h 4371334"/>
              <a:gd name="connsiteX4" fmla="*/ 0 w 4095826"/>
              <a:gd name="connsiteY4" fmla="*/ 4333875 h 437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5826" h="4371334">
                <a:moveTo>
                  <a:pt x="0" y="0"/>
                </a:moveTo>
                <a:lnTo>
                  <a:pt x="3634680" y="0"/>
                </a:lnTo>
                <a:lnTo>
                  <a:pt x="3730047" y="59842"/>
                </a:lnTo>
                <a:cubicBezTo>
                  <a:pt x="4246178" y="432849"/>
                  <a:pt x="4213622" y="1188244"/>
                  <a:pt x="3648075" y="1866900"/>
                </a:cubicBezTo>
                <a:cubicBezTo>
                  <a:pt x="3044825" y="2590800"/>
                  <a:pt x="628650" y="4675188"/>
                  <a:pt x="0" y="4333875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3865" y="3020060"/>
            <a:ext cx="11671935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5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强基础重实践</a:t>
            </a:r>
            <a:endParaRPr lang="zh-CN" altLang="en-US" sz="15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730" y="261294"/>
            <a:ext cx="2468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思源黑体旧字形 ExtraLight" panose="020B0200000000000000" pitchFamily="34" charset="-128"/>
              </a:rPr>
              <a:t>新体系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思源黑体旧字形 ExtraLight" panose="020B0200000000000000" pitchFamily="34" charset="-128"/>
            </a:endParaRPr>
          </a:p>
        </p:txBody>
      </p:sp>
    </p:spTree>
  </p:cSld>
  <p:clrMapOvr>
    <a:masterClrMapping/>
  </p:clrMapOvr>
  <p:transition spd="slow"/>
</p:sld>
</file>

<file path=ppt/tags/tag1.xml><?xml version="1.0" encoding="utf-8"?>
<p:tagLst xmlns:p="http://schemas.openxmlformats.org/presentationml/2006/main">
  <p:tag name="ISLIDE.DIAGRAM" val="241261"/>
</p:tagLst>
</file>

<file path=ppt/tags/tag2.xml><?xml version="1.0" encoding="utf-8"?>
<p:tagLst xmlns:p="http://schemas.openxmlformats.org/presentationml/2006/main">
  <p:tag name="KSO_WM_UNIT_TABLE_BEAUTIFY" val="smartTable{18c468b1-dc1d-4d99-a8ba-5b0392bc9ab8}"/>
  <p:tag name="TABLE_ENDDRAG_ORIGIN_RECT" val="642*537"/>
  <p:tag name="TABLE_ENDDRAG_RECT" val="314*0*642*537"/>
</p:tagLst>
</file>

<file path=ppt/tags/tag3.xml><?xml version="1.0" encoding="utf-8"?>
<p:tagLst xmlns:p="http://schemas.openxmlformats.org/presentationml/2006/main">
  <p:tag name="KSO_WM_UNIT_TABLE_BEAUTIFY" val="smartTable{4cd3565a-df6e-4048-9a24-68245fa881ae}"/>
  <p:tag name="TABLE_ENDDRAG_ORIGIN_RECT" val="646*326"/>
  <p:tag name="TABLE_ENDDRAG_RECT" val="314*211*646*326"/>
</p:tagLst>
</file>

<file path=ppt/tags/tag4.xml><?xml version="1.0" encoding="utf-8"?>
<p:tagLst xmlns:p="http://schemas.openxmlformats.org/presentationml/2006/main">
  <p:tag name="KSO_WM_UNIT_TABLE_BEAUTIFY" val="smartTable{482c55db-7c06-4ceb-a5fd-2e68b17b1c63}"/>
</p:tagLst>
</file>

<file path=ppt/tags/tag5.xml><?xml version="1.0" encoding="utf-8"?>
<p:tagLst xmlns:p="http://schemas.openxmlformats.org/presentationml/2006/main">
  <p:tag name="KSO_WM_UNIT_TABLE_BEAUTIFY" val="smartTable{99718b97-124f-4fff-888b-f237e4453dac}"/>
  <p:tag name="TABLE_ENDDRAG_ORIGIN_RECT" val="957*537"/>
  <p:tag name="TABLE_ENDDRAG_RECT" val="1*2*957*537"/>
</p:tagLst>
</file>

<file path=ppt/tags/tag6.xml><?xml version="1.0" encoding="utf-8"?>
<p:tagLst xmlns:p="http://schemas.openxmlformats.org/presentationml/2006/main">
  <p:tag name="KSO_WM_UNIT_TABLE_BEAUTIFY" val="smartTable{9b7915aa-9cd3-419b-b80a-da37ff117bc2}"/>
  <p:tag name="TABLE_ENDDRAG_ORIGIN_RECT" val="960*375"/>
  <p:tag name="TABLE_ENDDRAG_RECT" val="3*159*960*375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BC3649"/>
      </a:accent1>
      <a:accent2>
        <a:srgbClr val="6A868F"/>
      </a:accent2>
      <a:accent3>
        <a:srgbClr val="31778D"/>
      </a:accent3>
      <a:accent4>
        <a:srgbClr val="D6C88B"/>
      </a:accent4>
      <a:accent5>
        <a:srgbClr val="D66E49"/>
      </a:accent5>
      <a:accent6>
        <a:srgbClr val="649EB2"/>
      </a:accent6>
      <a:hlink>
        <a:srgbClr val="BC3649"/>
      </a:hlink>
      <a:folHlink>
        <a:srgbClr val="BFBFB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BC3649"/>
      </a:accent1>
      <a:accent2>
        <a:srgbClr val="6A868F"/>
      </a:accent2>
      <a:accent3>
        <a:srgbClr val="31778D"/>
      </a:accent3>
      <a:accent4>
        <a:srgbClr val="D6C88B"/>
      </a:accent4>
      <a:accent5>
        <a:srgbClr val="D66E49"/>
      </a:accent5>
      <a:accent6>
        <a:srgbClr val="649EB2"/>
      </a:accent6>
      <a:hlink>
        <a:srgbClr val="BC3649"/>
      </a:hlink>
      <a:folHlink>
        <a:srgbClr val="BFBFB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BC3649"/>
    </a:accent1>
    <a:accent2>
      <a:srgbClr val="6A868F"/>
    </a:accent2>
    <a:accent3>
      <a:srgbClr val="31778D"/>
    </a:accent3>
    <a:accent4>
      <a:srgbClr val="D6C88B"/>
    </a:accent4>
    <a:accent5>
      <a:srgbClr val="D66E49"/>
    </a:accent5>
    <a:accent6>
      <a:srgbClr val="649EB2"/>
    </a:accent6>
    <a:hlink>
      <a:srgbClr val="BC3649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2846</Words>
  <Application>WPS 演示</Application>
  <PresentationFormat>宽屏</PresentationFormat>
  <Paragraphs>798</Paragraphs>
  <Slides>22</Slides>
  <Notes>25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思源黑体旧字形 ExtraLight</vt:lpstr>
      <vt:lpstr>黑体</vt:lpstr>
      <vt:lpstr>Microsoft YaHei Bold</vt:lpstr>
      <vt:lpstr>Arial Unicode MS</vt:lpstr>
      <vt:lpstr>等线</vt:lpstr>
      <vt:lpstr>等线 Light</vt:lpstr>
      <vt:lpstr>Calibri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调  整</vt:lpstr>
      <vt:lpstr>PowerPoint 演示文稿</vt:lpstr>
      <vt:lpstr>授 课</vt:lpstr>
      <vt:lpstr>教 学</vt:lpstr>
      <vt:lpstr>PowerPoint 演示文稿</vt:lpstr>
      <vt:lpstr>学科基础通识教育课程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Administrator</cp:lastModifiedBy>
  <cp:revision>85</cp:revision>
  <dcterms:created xsi:type="dcterms:W3CDTF">2021-04-21T02:36:00Z</dcterms:created>
  <dcterms:modified xsi:type="dcterms:W3CDTF">2021-06-20T00:52:46Z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2052-11.1.0.10577</vt:lpwstr>
  </property>
  <property fmtid="{D5CDD505-2E9C-101B-9397-08002B2CF9AE}" pid="3" name="ICV">
    <vt:lpwstr>FE08EFE546064EEFB37145A4CA39154C</vt:lpwstr>
  </property>
</Properties>
</file>